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691" r:id="rId1"/>
  </p:sldMasterIdLst>
  <p:notesMasterIdLst>
    <p:notesMasterId r:id="rId35"/>
  </p:notesMasterIdLst>
  <p:sldIdLst>
    <p:sldId id="256" r:id="rId2"/>
    <p:sldId id="257" r:id="rId3"/>
    <p:sldId id="258" r:id="rId4"/>
    <p:sldId id="288" r:id="rId5"/>
    <p:sldId id="287" r:id="rId6"/>
    <p:sldId id="259" r:id="rId7"/>
    <p:sldId id="260" r:id="rId8"/>
    <p:sldId id="261" r:id="rId9"/>
    <p:sldId id="262" r:id="rId10"/>
    <p:sldId id="264" r:id="rId11"/>
    <p:sldId id="265" r:id="rId12"/>
    <p:sldId id="266" r:id="rId13"/>
    <p:sldId id="267" r:id="rId14"/>
    <p:sldId id="268" r:id="rId15"/>
    <p:sldId id="269"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0" r:id="rId30"/>
    <p:sldId id="284" r:id="rId31"/>
    <p:sldId id="285" r:id="rId32"/>
    <p:sldId id="291" r:id="rId33"/>
    <p:sldId id="289" r:id="rId3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24DD0F-EE77-FB49-930B-B467AB9F2FCC}" type="datetimeFigureOut">
              <a:rPr lang="es-ES" smtClean="0"/>
              <a:t>03/12/2015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D08D65-AB0B-0C4E-84DF-9A4B5B1FCA41}" type="slidenum">
              <a:rPr lang="es-ES" smtClean="0"/>
              <a:t>‹Nº›</a:t>
            </a:fld>
            <a:endParaRPr lang="es-ES"/>
          </a:p>
        </p:txBody>
      </p:sp>
    </p:spTree>
    <p:extLst>
      <p:ext uri="{BB962C8B-B14F-4D97-AF65-F5344CB8AC3E}">
        <p14:creationId xmlns:p14="http://schemas.microsoft.com/office/powerpoint/2010/main" val="9671521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2FD08D65-AB0B-0C4E-84DF-9A4B5B1FCA41}" type="slidenum">
              <a:rPr lang="es-ES" smtClean="0"/>
              <a:t>4</a:t>
            </a:fld>
            <a:endParaRPr lang="es-ES"/>
          </a:p>
        </p:txBody>
      </p:sp>
    </p:spTree>
    <p:extLst>
      <p:ext uri="{BB962C8B-B14F-4D97-AF65-F5344CB8AC3E}">
        <p14:creationId xmlns:p14="http://schemas.microsoft.com/office/powerpoint/2010/main" val="3481841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12/3/2015</a:t>
            </a:fld>
            <a:endParaRPr lang="en-US"/>
          </a:p>
        </p:txBody>
      </p:sp>
      <p:sp>
        <p:nvSpPr>
          <p:cNvPr id="5" name="Marcador de pie de página 4"/>
          <p:cNvSpPr>
            <a:spLocks noGrp="1"/>
          </p:cNvSpPr>
          <p:nvPr>
            <p:ph type="ftr" sz="quarter" idx="11"/>
          </p:nvPr>
        </p:nvSpPr>
        <p:spPr/>
        <p:txBody>
          <a:bodyPr/>
          <a:lstStyle/>
          <a:p>
            <a:endParaRPr kumimoji="0" lang="en-US"/>
          </a:p>
        </p:txBody>
      </p:sp>
      <p:sp>
        <p:nvSpPr>
          <p:cNvPr id="6" name="Marcador de número de diapositiva 5"/>
          <p:cNvSpPr>
            <a:spLocks noGrp="1"/>
          </p:cNvSpPr>
          <p:nvPr>
            <p:ph type="sldNum" sz="quarter" idx="12"/>
          </p:nvPr>
        </p:nvSpPr>
        <p:spPr/>
        <p:txBody>
          <a:bodyPr/>
          <a:lstStyle/>
          <a:p>
            <a:fld id="{886BB73A-582F-4420-9A14-CB10A2B2E5E8}" type="slidenum">
              <a:rPr lang="en-US" smtClean="0"/>
              <a:t>‹Nº›</a:t>
            </a:fld>
            <a:endParaRPr lang="en-US"/>
          </a:p>
        </p:txBody>
      </p:sp>
    </p:spTree>
    <p:extLst>
      <p:ext uri="{BB962C8B-B14F-4D97-AF65-F5344CB8AC3E}">
        <p14:creationId xmlns:p14="http://schemas.microsoft.com/office/powerpoint/2010/main" val="693279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DB36674-E441-984E-A433-0B72C564FBC4}" type="datetimeFigureOut">
              <a:rPr lang="es-ES" smtClean="0"/>
              <a:t>03/12/2015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1372469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DB36674-E441-984E-A433-0B72C564FBC4}" type="datetimeFigureOut">
              <a:rPr lang="es-ES" smtClean="0"/>
              <a:t>03/12/2015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1399939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DB36674-E441-984E-A433-0B72C564FBC4}" type="datetimeFigureOut">
              <a:rPr lang="es-ES" smtClean="0"/>
              <a:t>03/12/2015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2043623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12/3/2015</a:t>
            </a:fld>
            <a:endParaRPr lang="en-US"/>
          </a:p>
        </p:txBody>
      </p:sp>
      <p:sp>
        <p:nvSpPr>
          <p:cNvPr id="5" name="Marcador de pie de página 4"/>
          <p:cNvSpPr>
            <a:spLocks noGrp="1"/>
          </p:cNvSpPr>
          <p:nvPr>
            <p:ph type="ftr" sz="quarter" idx="11"/>
          </p:nvPr>
        </p:nvSpPr>
        <p:spPr/>
        <p:txBody>
          <a:bodyPr/>
          <a:lstStyle/>
          <a:p>
            <a:endParaRPr kumimoji="0" lang="en-US"/>
          </a:p>
        </p:txBody>
      </p:sp>
      <p:sp>
        <p:nvSpPr>
          <p:cNvPr id="6" name="Marcador de número de diapositiva 5"/>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Tree>
    <p:extLst>
      <p:ext uri="{BB962C8B-B14F-4D97-AF65-F5344CB8AC3E}">
        <p14:creationId xmlns:p14="http://schemas.microsoft.com/office/powerpoint/2010/main" val="2205177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4DB36674-E441-984E-A433-0B72C564FBC4}" type="datetimeFigureOut">
              <a:rPr lang="es-ES" smtClean="0"/>
              <a:t>03/12/2015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2956702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4DB36674-E441-984E-A433-0B72C564FBC4}" type="datetimeFigureOut">
              <a:rPr lang="es-ES" smtClean="0"/>
              <a:t>03/12/2015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1412958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4DB36674-E441-984E-A433-0B72C564FBC4}" type="datetimeFigureOut">
              <a:rPr lang="es-ES" smtClean="0"/>
              <a:t>03/12/2015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410949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DB36674-E441-984E-A433-0B72C564FBC4}" type="datetimeFigureOut">
              <a:rPr lang="es-ES" smtClean="0"/>
              <a:t>03/12/2015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3774339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4DB36674-E441-984E-A433-0B72C564FBC4}" type="datetimeFigureOut">
              <a:rPr lang="es-ES" smtClean="0"/>
              <a:t>03/12/2015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135418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4DB36674-E441-984E-A433-0B72C564FBC4}" type="datetimeFigureOut">
              <a:rPr lang="es-ES" smtClean="0"/>
              <a:t>03/12/2015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9997F87-3CC9-A845-A7AD-0354293DF39F}" type="slidenum">
              <a:rPr lang="es-ES" smtClean="0"/>
              <a:t>‹Nº›</a:t>
            </a:fld>
            <a:endParaRPr lang="es-ES"/>
          </a:p>
        </p:txBody>
      </p:sp>
    </p:spTree>
    <p:extLst>
      <p:ext uri="{BB962C8B-B14F-4D97-AF65-F5344CB8AC3E}">
        <p14:creationId xmlns:p14="http://schemas.microsoft.com/office/powerpoint/2010/main" val="3365734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B36674-E441-984E-A433-0B72C564FBC4}" type="datetimeFigureOut">
              <a:rPr lang="es-ES" smtClean="0"/>
              <a:t>03/12/2015</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997F87-3CC9-A845-A7AD-0354293DF39F}" type="slidenum">
              <a:rPr lang="es-ES" smtClean="0"/>
              <a:t>‹Nº›</a:t>
            </a:fld>
            <a:endParaRPr lang="es-ES"/>
          </a:p>
        </p:txBody>
      </p:sp>
    </p:spTree>
    <p:extLst>
      <p:ext uri="{BB962C8B-B14F-4D97-AF65-F5344CB8AC3E}">
        <p14:creationId xmlns:p14="http://schemas.microsoft.com/office/powerpoint/2010/main" val="4121291426"/>
      </p:ext>
    </p:extLst>
  </p:cSld>
  <p:clrMap bg1="lt1" tx1="dk1" bg2="lt2" tx2="dk2" accent1="accent1" accent2="accent2" accent3="accent3" accent4="accent4" accent5="accent5" accent6="accent6" hlink="hlink" folHlink="folHlink"/>
  <p:sldLayoutIdLst>
    <p:sldLayoutId id="2147484692" r:id="rId1"/>
    <p:sldLayoutId id="2147484693" r:id="rId2"/>
    <p:sldLayoutId id="2147484694" r:id="rId3"/>
    <p:sldLayoutId id="2147484695" r:id="rId4"/>
    <p:sldLayoutId id="2147484696" r:id="rId5"/>
    <p:sldLayoutId id="2147484697" r:id="rId6"/>
    <p:sldLayoutId id="2147484698" r:id="rId7"/>
    <p:sldLayoutId id="2147484699" r:id="rId8"/>
    <p:sldLayoutId id="2147484700" r:id="rId9"/>
    <p:sldLayoutId id="2147484701" r:id="rId10"/>
    <p:sldLayoutId id="214748470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FONDO PORTAD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30604"/>
            <a:ext cx="9144000" cy="5427396"/>
          </a:xfrm>
          <a:prstGeom prst="rect">
            <a:avLst/>
          </a:prstGeom>
        </p:spPr>
      </p:pic>
      <p:sp>
        <p:nvSpPr>
          <p:cNvPr id="2" name="Título 1"/>
          <p:cNvSpPr>
            <a:spLocks noGrp="1"/>
          </p:cNvSpPr>
          <p:nvPr>
            <p:ph type="ctrTitle"/>
          </p:nvPr>
        </p:nvSpPr>
        <p:spPr>
          <a:xfrm>
            <a:off x="521154" y="2167458"/>
            <a:ext cx="8076291" cy="2125780"/>
          </a:xfrm>
        </p:spPr>
        <p:txBody>
          <a:bodyPr>
            <a:noAutofit/>
          </a:bodyPr>
          <a:lstStyle/>
          <a:p>
            <a:r>
              <a:rPr lang="es-MX" sz="2200" dirty="0" smtClean="0">
                <a:effectLst/>
                <a:latin typeface="Arial"/>
                <a:cs typeface="Arial"/>
              </a:rPr>
              <a:t>Análisis </a:t>
            </a:r>
            <a:r>
              <a:rPr lang="es-MX" sz="2200" dirty="0">
                <a:effectLst/>
                <a:latin typeface="Arial"/>
                <a:cs typeface="Arial"/>
              </a:rPr>
              <a:t>de Factibilidad </a:t>
            </a:r>
            <a:r>
              <a:rPr lang="es-MX" sz="2200" dirty="0" smtClean="0">
                <a:effectLst/>
                <a:latin typeface="Arial"/>
                <a:cs typeface="Arial"/>
              </a:rPr>
              <a:t/>
            </a:r>
            <a:br>
              <a:rPr lang="es-MX" sz="2200" dirty="0" smtClean="0">
                <a:effectLst/>
                <a:latin typeface="Arial"/>
                <a:cs typeface="Arial"/>
              </a:rPr>
            </a:br>
            <a:r>
              <a:rPr lang="es-MX" sz="2200" dirty="0" smtClean="0">
                <a:effectLst/>
                <a:latin typeface="Arial"/>
                <a:cs typeface="Arial"/>
              </a:rPr>
              <a:t>para </a:t>
            </a:r>
            <a:r>
              <a:rPr lang="es-MX" sz="2200" dirty="0">
                <a:effectLst/>
                <a:latin typeface="Arial"/>
                <a:cs typeface="Arial"/>
              </a:rPr>
              <a:t>la Evaluación de Impacto de las </a:t>
            </a:r>
            <a:r>
              <a:rPr lang="es-MX" sz="2200" dirty="0" smtClean="0">
                <a:effectLst/>
                <a:latin typeface="Arial"/>
                <a:cs typeface="Arial"/>
              </a:rPr>
              <a:t/>
            </a:r>
            <a:br>
              <a:rPr lang="es-MX" sz="2200" dirty="0" smtClean="0">
                <a:effectLst/>
                <a:latin typeface="Arial"/>
                <a:cs typeface="Arial"/>
              </a:rPr>
            </a:br>
            <a:r>
              <a:rPr lang="es-MX" sz="2200" dirty="0" smtClean="0">
                <a:solidFill>
                  <a:schemeClr val="accent2">
                    <a:lumMod val="75000"/>
                  </a:schemeClr>
                </a:solidFill>
                <a:effectLst/>
                <a:latin typeface="Arial"/>
                <a:cs typeface="Arial"/>
              </a:rPr>
              <a:t>Repatriaciones </a:t>
            </a:r>
            <a:r>
              <a:rPr lang="es-MX" sz="2200" dirty="0">
                <a:solidFill>
                  <a:schemeClr val="accent2">
                    <a:lumMod val="75000"/>
                  </a:schemeClr>
                </a:solidFill>
                <a:effectLst/>
                <a:latin typeface="Arial"/>
                <a:cs typeface="Arial"/>
              </a:rPr>
              <a:t>y </a:t>
            </a:r>
            <a:r>
              <a:rPr lang="es-MX" sz="2200" dirty="0" smtClean="0">
                <a:solidFill>
                  <a:schemeClr val="accent2">
                    <a:lumMod val="75000"/>
                  </a:schemeClr>
                </a:solidFill>
                <a:effectLst/>
                <a:latin typeface="Arial"/>
                <a:cs typeface="Arial"/>
              </a:rPr>
              <a:t>Retenciones</a:t>
            </a:r>
            <a:r>
              <a:rPr lang="es-MX" sz="2200" dirty="0" smtClean="0">
                <a:effectLst/>
                <a:latin typeface="Arial"/>
                <a:cs typeface="Arial"/>
              </a:rPr>
              <a:t>, en </a:t>
            </a:r>
            <a:r>
              <a:rPr lang="es-MX" sz="2200" dirty="0">
                <a:effectLst/>
                <a:latin typeface="Arial"/>
                <a:cs typeface="Arial"/>
              </a:rPr>
              <a:t>el marco </a:t>
            </a:r>
            <a:r>
              <a:rPr lang="es-MX" sz="2200" dirty="0" smtClean="0">
                <a:effectLst/>
                <a:latin typeface="Arial"/>
                <a:cs typeface="Arial"/>
              </a:rPr>
              <a:t>del</a:t>
            </a:r>
            <a:r>
              <a:rPr lang="es-ES_tradnl" sz="2200" dirty="0">
                <a:latin typeface="Arial"/>
                <a:cs typeface="Arial"/>
              </a:rPr>
              <a:t> </a:t>
            </a:r>
            <a:r>
              <a:rPr lang="es-ES_tradnl" sz="2200" dirty="0" smtClean="0">
                <a:latin typeface="Arial"/>
                <a:cs typeface="Arial"/>
              </a:rPr>
              <a:t/>
            </a:r>
            <a:br>
              <a:rPr lang="es-ES_tradnl" sz="2200" dirty="0" smtClean="0">
                <a:latin typeface="Arial"/>
                <a:cs typeface="Arial"/>
              </a:rPr>
            </a:br>
            <a:r>
              <a:rPr lang="es-MX" sz="2200" dirty="0" smtClean="0">
                <a:effectLst/>
                <a:latin typeface="Arial"/>
                <a:cs typeface="Arial"/>
              </a:rPr>
              <a:t>Programa </a:t>
            </a:r>
            <a:r>
              <a:rPr lang="es-MX" sz="2200" dirty="0">
                <a:effectLst/>
                <a:latin typeface="Arial"/>
                <a:cs typeface="Arial"/>
              </a:rPr>
              <a:t>de </a:t>
            </a:r>
            <a:r>
              <a:rPr lang="es-MX" sz="2200" dirty="0" smtClean="0">
                <a:effectLst/>
                <a:latin typeface="Arial"/>
                <a:cs typeface="Arial"/>
              </a:rPr>
              <a:t>Apoyos </a:t>
            </a:r>
            <a:r>
              <a:rPr lang="es-MX" sz="2200" dirty="0">
                <a:effectLst/>
                <a:latin typeface="Arial"/>
                <a:cs typeface="Arial"/>
              </a:rPr>
              <a:t>Complementarios para la </a:t>
            </a:r>
            <a:r>
              <a:rPr lang="es-MX" sz="2200" dirty="0" smtClean="0">
                <a:effectLst/>
                <a:latin typeface="Arial"/>
                <a:cs typeface="Arial"/>
              </a:rPr>
              <a:t/>
            </a:r>
            <a:br>
              <a:rPr lang="es-MX" sz="2200" dirty="0" smtClean="0">
                <a:effectLst/>
                <a:latin typeface="Arial"/>
                <a:cs typeface="Arial"/>
              </a:rPr>
            </a:br>
            <a:r>
              <a:rPr lang="es-MX" sz="2200" dirty="0" smtClean="0">
                <a:effectLst/>
                <a:latin typeface="Arial"/>
                <a:cs typeface="Arial"/>
              </a:rPr>
              <a:t>Consolidación </a:t>
            </a:r>
            <a:r>
              <a:rPr lang="es-MX" sz="2200" dirty="0">
                <a:effectLst/>
                <a:latin typeface="Arial"/>
                <a:cs typeface="Arial"/>
              </a:rPr>
              <a:t>Institucional de </a:t>
            </a:r>
            <a:r>
              <a:rPr lang="es-MX" sz="2200" dirty="0" smtClean="0">
                <a:effectLst/>
                <a:latin typeface="Arial"/>
                <a:cs typeface="Arial"/>
              </a:rPr>
              <a:t/>
            </a:r>
            <a:br>
              <a:rPr lang="es-MX" sz="2200" dirty="0" smtClean="0">
                <a:effectLst/>
                <a:latin typeface="Arial"/>
                <a:cs typeface="Arial"/>
              </a:rPr>
            </a:br>
            <a:r>
              <a:rPr lang="es-MX" sz="2200" dirty="0" smtClean="0">
                <a:effectLst/>
                <a:latin typeface="Arial"/>
                <a:cs typeface="Arial"/>
              </a:rPr>
              <a:t>Grupos </a:t>
            </a:r>
            <a:r>
              <a:rPr lang="es-MX" sz="2200" dirty="0">
                <a:effectLst/>
                <a:latin typeface="Arial"/>
                <a:cs typeface="Arial"/>
              </a:rPr>
              <a:t>de </a:t>
            </a:r>
            <a:r>
              <a:rPr lang="es-MX" sz="2200" dirty="0" smtClean="0">
                <a:effectLst/>
                <a:latin typeface="Arial"/>
                <a:cs typeface="Arial"/>
              </a:rPr>
              <a:t>Investigación</a:t>
            </a:r>
            <a:r>
              <a:rPr lang="es-ES_tradnl" sz="2200" dirty="0">
                <a:effectLst/>
                <a:latin typeface="Arial"/>
                <a:cs typeface="Arial"/>
              </a:rPr>
              <a:t> </a:t>
            </a:r>
            <a:r>
              <a:rPr lang="es-ES_tradnl" sz="2200" dirty="0" smtClean="0">
                <a:effectLst/>
                <a:latin typeface="Arial"/>
                <a:cs typeface="Arial"/>
              </a:rPr>
              <a:t>del CONACYT </a:t>
            </a:r>
            <a:r>
              <a:rPr lang="es-MX" sz="2200" dirty="0">
                <a:effectLst/>
                <a:latin typeface="Arial"/>
                <a:cs typeface="Arial"/>
              </a:rPr>
              <a:t> </a:t>
            </a:r>
            <a:r>
              <a:rPr lang="es-ES_tradnl" sz="2200" dirty="0">
                <a:effectLst/>
                <a:latin typeface="Arial"/>
                <a:cs typeface="Arial"/>
              </a:rPr>
              <a:t/>
            </a:r>
            <a:br>
              <a:rPr lang="es-ES_tradnl" sz="2200" dirty="0">
                <a:effectLst/>
                <a:latin typeface="Arial"/>
                <a:cs typeface="Arial"/>
              </a:rPr>
            </a:br>
            <a:r>
              <a:rPr lang="es-ES_tradnl" sz="2200" dirty="0">
                <a:latin typeface="Arial"/>
                <a:cs typeface="Arial"/>
              </a:rPr>
              <a:t/>
            </a:r>
            <a:br>
              <a:rPr lang="es-ES_tradnl" sz="2200" dirty="0">
                <a:latin typeface="Arial"/>
                <a:cs typeface="Arial"/>
              </a:rPr>
            </a:br>
            <a:endParaRPr lang="es-ES" sz="2200" dirty="0">
              <a:latin typeface="Arial"/>
              <a:cs typeface="Arial"/>
            </a:endParaRPr>
          </a:p>
        </p:txBody>
      </p:sp>
      <p:sp>
        <p:nvSpPr>
          <p:cNvPr id="4" name="CuadroTexto 3"/>
          <p:cNvSpPr txBox="1"/>
          <p:nvPr/>
        </p:nvSpPr>
        <p:spPr>
          <a:xfrm>
            <a:off x="289867" y="4404350"/>
            <a:ext cx="8180573" cy="1569660"/>
          </a:xfrm>
          <a:prstGeom prst="rect">
            <a:avLst/>
          </a:prstGeom>
          <a:noFill/>
        </p:spPr>
        <p:txBody>
          <a:bodyPr wrap="square" rtlCol="0">
            <a:spAutoFit/>
          </a:bodyPr>
          <a:lstStyle/>
          <a:p>
            <a:pPr algn="r"/>
            <a:r>
              <a:rPr lang="es-ES" sz="1600" dirty="0" smtClean="0">
                <a:latin typeface="Arial"/>
                <a:cs typeface="Arial"/>
              </a:rPr>
              <a:t>Elaboraron: </a:t>
            </a:r>
          </a:p>
          <a:p>
            <a:pPr algn="r"/>
            <a:r>
              <a:rPr lang="es-ES" sz="1600" dirty="0" smtClean="0">
                <a:latin typeface="Arial"/>
                <a:cs typeface="Arial"/>
              </a:rPr>
              <a:t>Dra. María del Carmen Collado Herrera (Instituto Mora)</a:t>
            </a:r>
          </a:p>
          <a:p>
            <a:pPr algn="r"/>
            <a:r>
              <a:rPr lang="es-ES" sz="1600" dirty="0" smtClean="0">
                <a:latin typeface="Arial"/>
                <a:cs typeface="Arial"/>
              </a:rPr>
              <a:t>Dra. Eva Salgado Andrade (CIESAS)</a:t>
            </a:r>
          </a:p>
          <a:p>
            <a:pPr algn="r"/>
            <a:r>
              <a:rPr lang="es-ES" sz="1600" dirty="0" smtClean="0">
                <a:latin typeface="Arial"/>
                <a:cs typeface="Arial"/>
              </a:rPr>
              <a:t>Lic. Alejandra </a:t>
            </a:r>
            <a:r>
              <a:rPr lang="es-ES" sz="1600" dirty="0" err="1" smtClean="0">
                <a:latin typeface="Arial"/>
                <a:cs typeface="Arial"/>
              </a:rPr>
              <a:t>Meyenberg</a:t>
            </a:r>
            <a:r>
              <a:rPr lang="es-ES" sz="1600" dirty="0" smtClean="0">
                <a:latin typeface="Arial"/>
                <a:cs typeface="Arial"/>
              </a:rPr>
              <a:t> </a:t>
            </a:r>
            <a:r>
              <a:rPr lang="es-ES" sz="1600" dirty="0" err="1" smtClean="0">
                <a:latin typeface="Arial"/>
                <a:cs typeface="Arial"/>
              </a:rPr>
              <a:t>Leysegui</a:t>
            </a:r>
            <a:r>
              <a:rPr lang="es-ES" sz="1600" dirty="0" smtClean="0">
                <a:latin typeface="Arial"/>
                <a:cs typeface="Arial"/>
              </a:rPr>
              <a:t> (Consultora independiente)</a:t>
            </a:r>
          </a:p>
          <a:p>
            <a:pPr algn="r"/>
            <a:endParaRPr lang="es-ES" sz="1600" dirty="0" smtClean="0">
              <a:latin typeface="Arial"/>
              <a:cs typeface="Arial"/>
            </a:endParaRPr>
          </a:p>
          <a:p>
            <a:pPr algn="r"/>
            <a:r>
              <a:rPr lang="es-ES" sz="1600" dirty="0" smtClean="0">
                <a:latin typeface="Arial"/>
                <a:cs typeface="Arial"/>
              </a:rPr>
              <a:t>Proyecto aprobado por el Comité de Apoyos Institucionales del CONACYT </a:t>
            </a:r>
            <a:endParaRPr lang="es-ES" sz="1600" dirty="0">
              <a:latin typeface="Arial"/>
              <a:cs typeface="Arial"/>
            </a:endParaRPr>
          </a:p>
        </p:txBody>
      </p:sp>
      <p:pic>
        <p:nvPicPr>
          <p:cNvPr id="7" name="Imagen 6" descr="LOGO CON C-P.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816" y="251858"/>
            <a:ext cx="1132523" cy="1074787"/>
          </a:xfrm>
          <a:prstGeom prst="rect">
            <a:avLst/>
          </a:prstGeom>
        </p:spPr>
      </p:pic>
      <p:pic>
        <p:nvPicPr>
          <p:cNvPr id="9" name="Imagen 8" descr="LOGO MOR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7100" y="226457"/>
            <a:ext cx="1258759" cy="1172633"/>
          </a:xfrm>
          <a:prstGeom prst="rect">
            <a:avLst/>
          </a:prstGeom>
        </p:spPr>
      </p:pic>
    </p:spTree>
    <p:extLst>
      <p:ext uri="{BB962C8B-B14F-4D97-AF65-F5344CB8AC3E}">
        <p14:creationId xmlns:p14="http://schemas.microsoft.com/office/powerpoint/2010/main" val="668502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257704"/>
            <a:ext cx="8229600" cy="1143000"/>
          </a:xfrm>
        </p:spPr>
        <p:txBody>
          <a:bodyPr>
            <a:normAutofit/>
          </a:bodyPr>
          <a:lstStyle/>
          <a:p>
            <a:r>
              <a:rPr lang="es-ES" sz="2200" dirty="0" smtClean="0">
                <a:solidFill>
                  <a:schemeClr val="accent2">
                    <a:lumMod val="75000"/>
                  </a:schemeClr>
                </a:solidFill>
                <a:latin typeface="Arial"/>
                <a:cs typeface="Arial"/>
              </a:rPr>
              <a:t>Variantes a lo largo del tiempo</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126067" y="2868588"/>
            <a:ext cx="6925733" cy="4257022"/>
          </a:xfrm>
        </p:spPr>
        <p:txBody>
          <a:bodyPr>
            <a:normAutofit/>
          </a:bodyPr>
          <a:lstStyle/>
          <a:p>
            <a:pPr marL="0" indent="0">
              <a:buNone/>
            </a:pPr>
            <a:r>
              <a:rPr lang="es-ES" sz="1800" dirty="0" smtClean="0">
                <a:solidFill>
                  <a:schemeClr val="accent2">
                    <a:lumMod val="75000"/>
                  </a:schemeClr>
                </a:solidFill>
                <a:latin typeface="Arial"/>
                <a:cs typeface="Arial"/>
              </a:rPr>
              <a:t>1991</a:t>
            </a:r>
            <a:r>
              <a:rPr lang="es-ES" sz="1800" dirty="0" smtClean="0">
                <a:latin typeface="Arial"/>
                <a:cs typeface="Arial"/>
              </a:rPr>
              <a:t>: </a:t>
            </a:r>
            <a:r>
              <a:rPr lang="es-MX" sz="1800" dirty="0" smtClean="0">
                <a:latin typeface="Arial"/>
                <a:cs typeface="Arial"/>
              </a:rPr>
              <a:t>Los </a:t>
            </a:r>
            <a:r>
              <a:rPr lang="es-MX" sz="1800" dirty="0">
                <a:latin typeface="Arial"/>
                <a:cs typeface="Arial"/>
              </a:rPr>
              <a:t>apoyos para Repatriación y Retención formaban parte del Programa de Apoyo al Desarrollo de Recursos Humanos de Alto Nivel</a:t>
            </a:r>
            <a:r>
              <a:rPr lang="es-MX" sz="1800" dirty="0" smtClean="0">
                <a:latin typeface="Arial"/>
                <a:cs typeface="Arial"/>
              </a:rPr>
              <a:t>.</a:t>
            </a:r>
          </a:p>
          <a:p>
            <a:pPr marL="0" indent="0">
              <a:buNone/>
            </a:pPr>
            <a:r>
              <a:rPr lang="es-MX" sz="1800" dirty="0" smtClean="0">
                <a:latin typeface="Arial"/>
                <a:cs typeface="Arial"/>
              </a:rPr>
              <a:t> </a:t>
            </a:r>
          </a:p>
          <a:p>
            <a:pPr marL="0" indent="0">
              <a:buNone/>
            </a:pPr>
            <a:r>
              <a:rPr lang="es-MX" sz="1800" dirty="0" smtClean="0">
                <a:solidFill>
                  <a:schemeClr val="accent2">
                    <a:lumMod val="75000"/>
                  </a:schemeClr>
                </a:solidFill>
                <a:latin typeface="Arial"/>
                <a:cs typeface="Arial"/>
              </a:rPr>
              <a:t>1995</a:t>
            </a:r>
            <a:r>
              <a:rPr lang="es-MX" sz="1800" dirty="0" smtClean="0">
                <a:latin typeface="Arial"/>
                <a:cs typeface="Arial"/>
              </a:rPr>
              <a:t>: </a:t>
            </a:r>
            <a:r>
              <a:rPr lang="es-MX" sz="1800" dirty="0">
                <a:latin typeface="Arial"/>
                <a:cs typeface="Arial"/>
              </a:rPr>
              <a:t>quedaron contemplados en el marco del programa de Apoyo a la Ciencia en México (PACIME), así como en el Programa para el Conocimiento y la Innovación 1998-</a:t>
            </a:r>
            <a:r>
              <a:rPr lang="es-MX" sz="1800" dirty="0" smtClean="0">
                <a:latin typeface="Arial"/>
                <a:cs typeface="Arial"/>
              </a:rPr>
              <a:t>2002</a:t>
            </a:r>
            <a:r>
              <a:rPr lang="es-MX" sz="1800" dirty="0">
                <a:latin typeface="Arial"/>
                <a:cs typeface="Arial"/>
              </a:rPr>
              <a:t>.</a:t>
            </a:r>
            <a:endParaRPr lang="es-ES" sz="1800" dirty="0">
              <a:latin typeface="Arial"/>
              <a:cs typeface="Arial"/>
            </a:endParaRPr>
          </a:p>
        </p:txBody>
      </p:sp>
    </p:spTree>
    <p:extLst>
      <p:ext uri="{BB962C8B-B14F-4D97-AF65-F5344CB8AC3E}">
        <p14:creationId xmlns:p14="http://schemas.microsoft.com/office/powerpoint/2010/main" val="342131822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sz="2200" dirty="0" smtClean="0">
                <a:solidFill>
                  <a:schemeClr val="accent2">
                    <a:lumMod val="75000"/>
                  </a:schemeClr>
                </a:solidFill>
                <a:latin typeface="Arial"/>
                <a:cs typeface="Arial"/>
              </a:rPr>
              <a:t>Primera evaluación integral</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083733" y="2592335"/>
            <a:ext cx="6985000" cy="4257022"/>
          </a:xfrm>
        </p:spPr>
        <p:txBody>
          <a:bodyPr>
            <a:noAutofit/>
          </a:bodyPr>
          <a:lstStyle/>
          <a:p>
            <a:pPr marL="0" indent="0">
              <a:lnSpc>
                <a:spcPct val="120000"/>
              </a:lnSpc>
              <a:buNone/>
            </a:pPr>
            <a:r>
              <a:rPr lang="es-MX" sz="1800" dirty="0" smtClean="0">
                <a:solidFill>
                  <a:schemeClr val="accent2">
                    <a:lumMod val="75000"/>
                  </a:schemeClr>
                </a:solidFill>
                <a:latin typeface="Arial"/>
                <a:cs typeface="Arial"/>
              </a:rPr>
              <a:t>2001</a:t>
            </a:r>
            <a:r>
              <a:rPr lang="es-MX" sz="1800" dirty="0" smtClean="0">
                <a:latin typeface="Arial"/>
                <a:cs typeface="Arial"/>
              </a:rPr>
              <a:t>: Al cumplirse los primeros diez años del programa, se elaboró un completo informe de </a:t>
            </a:r>
            <a:r>
              <a:rPr lang="es-MX" sz="1800" dirty="0">
                <a:latin typeface="Arial"/>
                <a:cs typeface="Arial"/>
              </a:rPr>
              <a:t>la distribución por área de conocimiento, entidades federativas e instituciones receptoras, así como de los países de procedencia de los </a:t>
            </a:r>
            <a:r>
              <a:rPr lang="es-MX" sz="1800" dirty="0" smtClean="0">
                <a:latin typeface="Arial"/>
                <a:cs typeface="Arial"/>
              </a:rPr>
              <a:t>repatriados; pertenencia </a:t>
            </a:r>
            <a:r>
              <a:rPr lang="es-MX" sz="1800" dirty="0">
                <a:latin typeface="Arial"/>
                <a:cs typeface="Arial"/>
              </a:rPr>
              <a:t>de los investigadores apoyados en el Sistema Nacional de Investigadores (SNI), su permanencia o no en la institución receptora, su productividad </a:t>
            </a:r>
            <a:r>
              <a:rPr lang="es-MX" sz="1800" dirty="0" smtClean="0">
                <a:latin typeface="Arial"/>
                <a:cs typeface="Arial"/>
              </a:rPr>
              <a:t>académica </a:t>
            </a:r>
            <a:r>
              <a:rPr lang="es-MX" sz="1800" dirty="0">
                <a:latin typeface="Arial"/>
                <a:cs typeface="Arial"/>
              </a:rPr>
              <a:t>y su contribución a la docencia</a:t>
            </a:r>
            <a:r>
              <a:rPr lang="es-MX" sz="1800" dirty="0"/>
              <a:t>. </a:t>
            </a:r>
            <a:endParaRPr lang="es-ES" sz="1800" dirty="0"/>
          </a:p>
        </p:txBody>
      </p:sp>
    </p:spTree>
    <p:extLst>
      <p:ext uri="{BB962C8B-B14F-4D97-AF65-F5344CB8AC3E}">
        <p14:creationId xmlns:p14="http://schemas.microsoft.com/office/powerpoint/2010/main" val="27968033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350323"/>
            <a:ext cx="8229600" cy="945096"/>
          </a:xfrm>
        </p:spPr>
        <p:txBody>
          <a:bodyPr>
            <a:normAutofit/>
          </a:bodyPr>
          <a:lstStyle/>
          <a:p>
            <a:r>
              <a:rPr lang="es-ES" sz="2200" dirty="0" smtClean="0">
                <a:solidFill>
                  <a:schemeClr val="accent2">
                    <a:lumMod val="75000"/>
                  </a:schemeClr>
                </a:solidFill>
                <a:latin typeface="Arial"/>
                <a:cs typeface="Arial"/>
              </a:rPr>
              <a:t>Diagnóstico en la primera década</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702732" y="2170683"/>
            <a:ext cx="7687735" cy="4525963"/>
          </a:xfrm>
        </p:spPr>
        <p:txBody>
          <a:bodyPr>
            <a:noAutofit/>
          </a:bodyPr>
          <a:lstStyle/>
          <a:p>
            <a:pPr marL="0" indent="0">
              <a:buNone/>
            </a:pPr>
            <a:r>
              <a:rPr lang="es-ES" sz="1800" dirty="0" smtClean="0">
                <a:solidFill>
                  <a:schemeClr val="accent2">
                    <a:lumMod val="75000"/>
                  </a:schemeClr>
                </a:solidFill>
                <a:latin typeface="Arial"/>
                <a:cs typeface="Arial"/>
              </a:rPr>
              <a:t>A favor: </a:t>
            </a:r>
            <a:r>
              <a:rPr lang="es-MX" sz="1800" dirty="0">
                <a:latin typeface="Arial"/>
                <a:cs typeface="Arial"/>
              </a:rPr>
              <a:t>el programa había </a:t>
            </a:r>
            <a:r>
              <a:rPr lang="es-MX" sz="1800" dirty="0" smtClean="0">
                <a:latin typeface="Arial"/>
                <a:cs typeface="Arial"/>
              </a:rPr>
              <a:t> permitido que las instituciones aumentaran su </a:t>
            </a:r>
            <a:r>
              <a:rPr lang="es-MX" sz="1800" dirty="0">
                <a:latin typeface="Arial"/>
                <a:cs typeface="Arial"/>
              </a:rPr>
              <a:t>planta de </a:t>
            </a:r>
            <a:r>
              <a:rPr lang="es-MX" sz="1800" dirty="0" smtClean="0">
                <a:latin typeface="Arial"/>
                <a:cs typeface="Arial"/>
              </a:rPr>
              <a:t>investigadores, enriquecieran sus </a:t>
            </a:r>
            <a:r>
              <a:rPr lang="es-MX" sz="1800" dirty="0">
                <a:latin typeface="Arial"/>
                <a:cs typeface="Arial"/>
              </a:rPr>
              <a:t>programas de investigación, </a:t>
            </a:r>
            <a:r>
              <a:rPr lang="es-MX" sz="1800" dirty="0" smtClean="0">
                <a:latin typeface="Arial"/>
                <a:cs typeface="Arial"/>
              </a:rPr>
              <a:t>fortalecieran su </a:t>
            </a:r>
            <a:r>
              <a:rPr lang="es-MX" sz="1800" dirty="0">
                <a:latin typeface="Arial"/>
                <a:cs typeface="Arial"/>
              </a:rPr>
              <a:t>plantilla docente con personal altamente calificado en pregrado y posgrado y </a:t>
            </a:r>
            <a:r>
              <a:rPr lang="es-MX" sz="1800" dirty="0" smtClean="0">
                <a:latin typeface="Arial"/>
                <a:cs typeface="Arial"/>
              </a:rPr>
              <a:t>obtuvieran un </a:t>
            </a:r>
            <a:r>
              <a:rPr lang="es-MX" sz="1800" dirty="0">
                <a:latin typeface="Arial"/>
                <a:cs typeface="Arial"/>
              </a:rPr>
              <a:t>mayor número de plazas para sus planes académicos. </a:t>
            </a:r>
            <a:endParaRPr lang="es-MX" sz="1800" dirty="0" smtClean="0">
              <a:latin typeface="Arial"/>
              <a:cs typeface="Arial"/>
            </a:endParaRPr>
          </a:p>
          <a:p>
            <a:pPr marL="0" indent="0">
              <a:buNone/>
            </a:pPr>
            <a:endParaRPr lang="es-MX" sz="1800" dirty="0" smtClean="0">
              <a:solidFill>
                <a:srgbClr val="FFFF00"/>
              </a:solidFill>
              <a:latin typeface="Arial"/>
              <a:cs typeface="Arial"/>
            </a:endParaRPr>
          </a:p>
          <a:p>
            <a:pPr marL="0" indent="0">
              <a:buNone/>
            </a:pPr>
            <a:r>
              <a:rPr lang="es-MX" sz="1800" dirty="0" smtClean="0">
                <a:solidFill>
                  <a:schemeClr val="accent2">
                    <a:lumMod val="75000"/>
                  </a:schemeClr>
                </a:solidFill>
                <a:latin typeface="Arial"/>
                <a:cs typeface="Arial"/>
              </a:rPr>
              <a:t>En contra: </a:t>
            </a:r>
            <a:r>
              <a:rPr lang="es-MX" sz="1800" dirty="0">
                <a:latin typeface="Arial"/>
                <a:cs typeface="Arial"/>
              </a:rPr>
              <a:t>un porcentaje significativo de los repatriados no eran miembros del SNI, lo cual sugería que su actividad central no era la investigación, sino que </a:t>
            </a:r>
            <a:r>
              <a:rPr lang="es-MX" sz="1800" dirty="0" smtClean="0">
                <a:latin typeface="Arial"/>
                <a:cs typeface="Arial"/>
              </a:rPr>
              <a:t>estaba </a:t>
            </a:r>
            <a:r>
              <a:rPr lang="es-MX" sz="1800" dirty="0">
                <a:latin typeface="Arial"/>
                <a:cs typeface="Arial"/>
              </a:rPr>
              <a:t>preponderantemente orientada hacia la docencia; asimismo, se detectó que varios enfrentaron dificultades para la realización de su trabajo, pues las instituciones no siempre disponían de la infraestructura requerida para llevar a cabo los proyectos, lo cual obstaculizaba el desarrollo profesional del repatriado.  </a:t>
            </a:r>
            <a:endParaRPr lang="es-ES_tradnl" sz="1800" dirty="0">
              <a:latin typeface="Arial"/>
              <a:cs typeface="Arial"/>
            </a:endParaRPr>
          </a:p>
          <a:p>
            <a:pPr marL="0" indent="0">
              <a:buNone/>
            </a:pPr>
            <a:endParaRPr lang="es-ES" sz="2400" dirty="0"/>
          </a:p>
        </p:txBody>
      </p:sp>
    </p:spTree>
    <p:extLst>
      <p:ext uri="{BB962C8B-B14F-4D97-AF65-F5344CB8AC3E}">
        <p14:creationId xmlns:p14="http://schemas.microsoft.com/office/powerpoint/2010/main" val="1200301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435200"/>
            <a:ext cx="8229600" cy="819937"/>
          </a:xfrm>
        </p:spPr>
        <p:txBody>
          <a:bodyPr>
            <a:normAutofit/>
          </a:bodyPr>
          <a:lstStyle/>
          <a:p>
            <a:r>
              <a:rPr lang="es-ES" sz="2200" dirty="0" smtClean="0">
                <a:solidFill>
                  <a:schemeClr val="accent2">
                    <a:lumMod val="75000"/>
                  </a:schemeClr>
                </a:solidFill>
                <a:latin typeface="Arial"/>
                <a:cs typeface="Arial"/>
              </a:rPr>
              <a:t>Recomendaciones del primer diagnóstico</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677333" y="2085778"/>
            <a:ext cx="7874000" cy="4340464"/>
          </a:xfrm>
        </p:spPr>
        <p:txBody>
          <a:bodyPr>
            <a:normAutofit/>
          </a:bodyPr>
          <a:lstStyle/>
          <a:p>
            <a:pPr marL="0" indent="0">
              <a:buNone/>
            </a:pPr>
            <a:endParaRPr lang="es-MX" sz="2800" dirty="0" smtClean="0"/>
          </a:p>
          <a:p>
            <a:pPr marL="0" indent="0">
              <a:buNone/>
            </a:pPr>
            <a:r>
              <a:rPr lang="es-MX" sz="1800" dirty="0" smtClean="0">
                <a:latin typeface="Arial"/>
                <a:cs typeface="Arial"/>
              </a:rPr>
              <a:t>Se definieron </a:t>
            </a:r>
            <a:r>
              <a:rPr lang="es-MX" sz="1800" dirty="0" smtClean="0">
                <a:solidFill>
                  <a:schemeClr val="accent2">
                    <a:lumMod val="75000"/>
                  </a:schemeClr>
                </a:solidFill>
                <a:latin typeface="Arial"/>
                <a:cs typeface="Arial"/>
              </a:rPr>
              <a:t>dos variables </a:t>
            </a:r>
            <a:r>
              <a:rPr lang="es-MX" sz="1800" dirty="0">
                <a:solidFill>
                  <a:schemeClr val="accent2">
                    <a:lumMod val="75000"/>
                  </a:schemeClr>
                </a:solidFill>
                <a:latin typeface="Arial"/>
                <a:cs typeface="Arial"/>
              </a:rPr>
              <a:t>críticas y determinantes </a:t>
            </a:r>
            <a:r>
              <a:rPr lang="es-MX" sz="1800" dirty="0">
                <a:latin typeface="Arial"/>
                <a:cs typeface="Arial"/>
              </a:rPr>
              <a:t>para la permanencia de los investigadores repatriados: </a:t>
            </a:r>
            <a:endParaRPr lang="es-MX" sz="1800" dirty="0" smtClean="0">
              <a:latin typeface="Arial"/>
              <a:cs typeface="Arial"/>
            </a:endParaRPr>
          </a:p>
          <a:p>
            <a:pPr marL="0" indent="0">
              <a:buNone/>
            </a:pPr>
            <a:endParaRPr lang="es-MX" sz="1800" dirty="0" smtClean="0">
              <a:latin typeface="Arial"/>
              <a:cs typeface="Arial"/>
            </a:endParaRPr>
          </a:p>
          <a:p>
            <a:pPr marL="0" indent="0">
              <a:buNone/>
            </a:pPr>
            <a:r>
              <a:rPr lang="es-MX" sz="1800" dirty="0" smtClean="0">
                <a:latin typeface="Arial"/>
                <a:cs typeface="Arial"/>
              </a:rPr>
              <a:t>1) </a:t>
            </a:r>
            <a:r>
              <a:rPr lang="es-MX" sz="1800" dirty="0" smtClean="0">
                <a:solidFill>
                  <a:schemeClr val="accent2">
                    <a:lumMod val="75000"/>
                  </a:schemeClr>
                </a:solidFill>
                <a:latin typeface="Arial"/>
                <a:cs typeface="Arial"/>
              </a:rPr>
              <a:t>condiciones </a:t>
            </a:r>
            <a:r>
              <a:rPr lang="es-MX" sz="1800" dirty="0">
                <a:solidFill>
                  <a:schemeClr val="accent2">
                    <a:lumMod val="75000"/>
                  </a:schemeClr>
                </a:solidFill>
                <a:latin typeface="Arial"/>
                <a:cs typeface="Arial"/>
              </a:rPr>
              <a:t>de infraestructura </a:t>
            </a:r>
            <a:r>
              <a:rPr lang="es-MX" sz="1800" dirty="0">
                <a:latin typeface="Arial"/>
                <a:cs typeface="Arial"/>
              </a:rPr>
              <a:t>para la realización de sus proyectos</a:t>
            </a:r>
            <a:r>
              <a:rPr lang="es-MX" sz="1800" dirty="0" smtClean="0">
                <a:latin typeface="Arial"/>
                <a:cs typeface="Arial"/>
              </a:rPr>
              <a:t>,</a:t>
            </a:r>
          </a:p>
          <a:p>
            <a:pPr marL="0" indent="0">
              <a:buNone/>
            </a:pPr>
            <a:endParaRPr lang="es-MX" sz="1800" dirty="0" smtClean="0">
              <a:latin typeface="Arial"/>
              <a:cs typeface="Arial"/>
            </a:endParaRPr>
          </a:p>
          <a:p>
            <a:pPr marL="0" indent="0">
              <a:buNone/>
            </a:pPr>
            <a:r>
              <a:rPr lang="es-MX" sz="1800" dirty="0" smtClean="0">
                <a:latin typeface="Arial"/>
                <a:cs typeface="Arial"/>
              </a:rPr>
              <a:t>2) </a:t>
            </a:r>
            <a:r>
              <a:rPr lang="es-MX" sz="1800" dirty="0">
                <a:solidFill>
                  <a:schemeClr val="accent2">
                    <a:lumMod val="75000"/>
                  </a:schemeClr>
                </a:solidFill>
                <a:latin typeface="Arial"/>
                <a:cs typeface="Arial"/>
              </a:rPr>
              <a:t>su integración a un grupo de investigadores</a:t>
            </a:r>
            <a:r>
              <a:rPr lang="es-MX" sz="1800" dirty="0">
                <a:solidFill>
                  <a:srgbClr val="FFFF00"/>
                </a:solidFill>
                <a:latin typeface="Arial"/>
                <a:cs typeface="Arial"/>
              </a:rPr>
              <a:t>. </a:t>
            </a:r>
            <a:endParaRPr lang="es-MX" sz="1800" dirty="0" smtClean="0">
              <a:solidFill>
                <a:srgbClr val="FFFF00"/>
              </a:solidFill>
              <a:latin typeface="Arial"/>
              <a:cs typeface="Arial"/>
            </a:endParaRPr>
          </a:p>
          <a:p>
            <a:pPr marL="0" indent="0">
              <a:buNone/>
            </a:pPr>
            <a:r>
              <a:rPr lang="es-MX" sz="1800" dirty="0" smtClean="0">
                <a:latin typeface="Arial"/>
                <a:cs typeface="Arial"/>
              </a:rPr>
              <a:t>Se consideró prioritaria la </a:t>
            </a:r>
            <a:r>
              <a:rPr lang="es-MX" sz="1800" dirty="0">
                <a:latin typeface="Arial"/>
                <a:cs typeface="Arial"/>
              </a:rPr>
              <a:t>revisión periódica y, en su caso, el replanteamiento de criterios generales y específicos para otorgar los apoyos, así como revisar y mejorar los distintos formatos y procedimientos de evaluación. </a:t>
            </a:r>
            <a:endParaRPr lang="es-ES" sz="1800" dirty="0">
              <a:latin typeface="Arial"/>
              <a:cs typeface="Arial"/>
            </a:endParaRPr>
          </a:p>
        </p:txBody>
      </p:sp>
    </p:spTree>
    <p:extLst>
      <p:ext uri="{BB962C8B-B14F-4D97-AF65-F5344CB8AC3E}">
        <p14:creationId xmlns:p14="http://schemas.microsoft.com/office/powerpoint/2010/main" val="2832015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990600" y="2388743"/>
            <a:ext cx="7196667" cy="3326312"/>
          </a:xfrm>
        </p:spPr>
        <p:txBody>
          <a:bodyPr>
            <a:normAutofit/>
          </a:bodyPr>
          <a:lstStyle/>
          <a:p>
            <a:pPr marL="0" indent="0">
              <a:lnSpc>
                <a:spcPct val="120000"/>
              </a:lnSpc>
              <a:buNone/>
            </a:pPr>
            <a:r>
              <a:rPr lang="es-MX" sz="1800" dirty="0">
                <a:latin typeface="Arial"/>
                <a:cs typeface="Arial"/>
              </a:rPr>
              <a:t>A</a:t>
            </a:r>
            <a:r>
              <a:rPr lang="es-MX" sz="1800" dirty="0" smtClean="0">
                <a:latin typeface="Arial"/>
                <a:cs typeface="Arial"/>
              </a:rPr>
              <a:t> </a:t>
            </a:r>
            <a:r>
              <a:rPr lang="es-MX" sz="1800" dirty="0">
                <a:latin typeface="Arial"/>
                <a:cs typeface="Arial"/>
              </a:rPr>
              <a:t>partir del año 2002, y retomando las conclusiones de la </a:t>
            </a:r>
            <a:r>
              <a:rPr lang="es-MX" sz="1800" dirty="0" smtClean="0">
                <a:latin typeface="Arial"/>
                <a:cs typeface="Arial"/>
              </a:rPr>
              <a:t>evaluación, </a:t>
            </a:r>
            <a:r>
              <a:rPr lang="es-MX" sz="1800" dirty="0">
                <a:latin typeface="Arial"/>
                <a:cs typeface="Arial"/>
              </a:rPr>
              <a:t>la convocatoria respectiva se emitió en el marco del Programa para el Fortalecimiento Institucional, lo cual implicaba no sólo el interés por reforzar la capacidad académica de los investigadores, mediante el desarrollo de un proyecto individual, sino </a:t>
            </a:r>
            <a:r>
              <a:rPr lang="es-MX" sz="1800" dirty="0">
                <a:solidFill>
                  <a:schemeClr val="accent2">
                    <a:lumMod val="75000"/>
                  </a:schemeClr>
                </a:solidFill>
                <a:latin typeface="Arial"/>
                <a:cs typeface="Arial"/>
              </a:rPr>
              <a:t>como parte de un grupo de investigación </a:t>
            </a:r>
            <a:r>
              <a:rPr lang="es-MX" sz="1800" dirty="0">
                <a:latin typeface="Arial"/>
                <a:cs typeface="Arial"/>
              </a:rPr>
              <a:t>y, consecuentemente, como una estrategia fundamental para dar solución a problemas sociales vitales. </a:t>
            </a:r>
            <a:endParaRPr lang="es-ES_tradnl" sz="1800" dirty="0">
              <a:latin typeface="Arial"/>
              <a:cs typeface="Arial"/>
            </a:endParaRPr>
          </a:p>
          <a:p>
            <a:pPr marL="0" indent="0">
              <a:buNone/>
            </a:pPr>
            <a:endParaRPr lang="es-ES" sz="2800" dirty="0"/>
          </a:p>
        </p:txBody>
      </p:sp>
    </p:spTree>
    <p:extLst>
      <p:ext uri="{BB962C8B-B14F-4D97-AF65-F5344CB8AC3E}">
        <p14:creationId xmlns:p14="http://schemas.microsoft.com/office/powerpoint/2010/main" val="1504351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918911" y="2464836"/>
            <a:ext cx="7433488" cy="3902103"/>
          </a:xfrm>
        </p:spPr>
        <p:txBody>
          <a:bodyPr>
            <a:normAutofit/>
          </a:bodyPr>
          <a:lstStyle/>
          <a:p>
            <a:pPr marL="0" indent="0">
              <a:buNone/>
            </a:pPr>
            <a:r>
              <a:rPr lang="es-MX" sz="1800" dirty="0" smtClean="0">
                <a:solidFill>
                  <a:schemeClr val="accent2">
                    <a:lumMod val="75000"/>
                  </a:schemeClr>
                </a:solidFill>
                <a:latin typeface="Arial"/>
                <a:cs typeface="Arial"/>
              </a:rPr>
              <a:t>2003:</a:t>
            </a:r>
            <a:r>
              <a:rPr lang="es-MX" sz="1800" dirty="0" smtClean="0">
                <a:latin typeface="Arial"/>
                <a:cs typeface="Arial"/>
              </a:rPr>
              <a:t> La </a:t>
            </a:r>
            <a:r>
              <a:rPr lang="es-MX" sz="1800" dirty="0">
                <a:latin typeface="Arial"/>
                <a:cs typeface="Arial"/>
              </a:rPr>
              <a:t>convocatoria se emitió para la Formación, </a:t>
            </a:r>
            <a:r>
              <a:rPr lang="es-ES_tradnl" sz="1800" dirty="0">
                <a:latin typeface="Arial"/>
                <a:cs typeface="Arial"/>
              </a:rPr>
              <a:t>Desarrollo y Consolidación de Grupos de Investigación, incorporando, además de los beneficios para Repatriaciones y Retenciones, las Cátedras Patrimoniales. </a:t>
            </a:r>
          </a:p>
          <a:p>
            <a:pPr marL="0" indent="0">
              <a:buNone/>
            </a:pPr>
            <a:endParaRPr lang="es-ES" sz="1800" dirty="0" smtClean="0">
              <a:solidFill>
                <a:srgbClr val="FFFF00"/>
              </a:solidFill>
              <a:latin typeface="Arial"/>
              <a:cs typeface="Arial"/>
            </a:endParaRPr>
          </a:p>
          <a:p>
            <a:pPr marL="0" indent="0">
              <a:buNone/>
            </a:pPr>
            <a:r>
              <a:rPr lang="es-ES" sz="1800" dirty="0" smtClean="0">
                <a:solidFill>
                  <a:schemeClr val="accent2">
                    <a:lumMod val="75000"/>
                  </a:schemeClr>
                </a:solidFill>
                <a:latin typeface="Arial"/>
                <a:cs typeface="Arial"/>
              </a:rPr>
              <a:t>2004:</a:t>
            </a:r>
            <a:r>
              <a:rPr lang="es-ES" sz="1800" dirty="0" smtClean="0">
                <a:latin typeface="Arial"/>
                <a:cs typeface="Arial"/>
              </a:rPr>
              <a:t> </a:t>
            </a:r>
            <a:r>
              <a:rPr lang="es-ES_tradnl" sz="1800" dirty="0" smtClean="0">
                <a:latin typeface="Arial"/>
                <a:cs typeface="Arial"/>
              </a:rPr>
              <a:t>Propuestas </a:t>
            </a:r>
            <a:r>
              <a:rPr lang="es-ES" sz="1800" dirty="0">
                <a:latin typeface="Arial"/>
                <a:cs typeface="Arial"/>
              </a:rPr>
              <a:t>sustentadas en planes de desarrollo institucional</a:t>
            </a:r>
          </a:p>
          <a:p>
            <a:pPr marL="0" indent="0">
              <a:buNone/>
            </a:pPr>
            <a:r>
              <a:rPr lang="es-ES" sz="1800" dirty="0">
                <a:latin typeface="Arial"/>
                <a:cs typeface="Arial"/>
              </a:rPr>
              <a:t>Aspirantes debían contar preferentemente con dos años de entrenamiento posdoctoral.</a:t>
            </a:r>
          </a:p>
          <a:p>
            <a:pPr marL="0" indent="0">
              <a:buNone/>
            </a:pPr>
            <a:r>
              <a:rPr lang="es-ES" sz="1800" dirty="0">
                <a:latin typeface="Arial"/>
                <a:cs typeface="Arial"/>
              </a:rPr>
              <a:t>Deseable su incorporación a instituciones de los estados. </a:t>
            </a:r>
          </a:p>
          <a:p>
            <a:pPr marL="0" indent="0">
              <a:buNone/>
            </a:pPr>
            <a:r>
              <a:rPr lang="es-ES" sz="1800" dirty="0">
                <a:latin typeface="Arial"/>
                <a:cs typeface="Arial"/>
              </a:rPr>
              <a:t>Describir con precisión el impacto en los programas docentes</a:t>
            </a:r>
          </a:p>
          <a:p>
            <a:pPr marL="0" indent="0">
              <a:buNone/>
            </a:pPr>
            <a:endParaRPr lang="es-ES" sz="2400" dirty="0"/>
          </a:p>
        </p:txBody>
      </p:sp>
    </p:spTree>
    <p:extLst>
      <p:ext uri="{BB962C8B-B14F-4D97-AF65-F5344CB8AC3E}">
        <p14:creationId xmlns:p14="http://schemas.microsoft.com/office/powerpoint/2010/main" val="1783633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2" end="2"/>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3" end="3"/>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4" end="4"/>
                                            </p:txEl>
                                          </p:spTgt>
                                        </p:tgtEl>
                                      </p:cBhvr>
                                    </p:animEffect>
                                  </p:childTnLst>
                                </p:cTn>
                              </p:par>
                              <p:par>
                                <p:cTn id="35" presetID="25"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804333" y="2177219"/>
            <a:ext cx="7598874" cy="4172781"/>
          </a:xfrm>
        </p:spPr>
        <p:txBody>
          <a:bodyPr>
            <a:normAutofit/>
          </a:bodyPr>
          <a:lstStyle/>
          <a:p>
            <a:pPr marL="0" indent="0">
              <a:lnSpc>
                <a:spcPct val="130000"/>
              </a:lnSpc>
              <a:buNone/>
            </a:pPr>
            <a:r>
              <a:rPr lang="es-ES_tradnl" sz="1800" dirty="0" smtClean="0">
                <a:latin typeface="Arial"/>
                <a:cs typeface="Arial"/>
              </a:rPr>
              <a:t>A partir de entonces </a:t>
            </a:r>
            <a:r>
              <a:rPr lang="es-ES_tradnl" sz="1800" dirty="0">
                <a:latin typeface="Arial"/>
                <a:cs typeface="Arial"/>
              </a:rPr>
              <a:t>las convocatorias para Repatriación y Retención, junto con las modalidades de Estancias Posdoctorales y Sabáticas, han seguido formando parte del Programa de Apoyo Complementario para la Consolidación Institucional de Grupos de Investigación. En los dos primeros casos se requiere que las solicitudes sean presentadas por los titulares de la institución, para avalar su </a:t>
            </a:r>
            <a:r>
              <a:rPr lang="es-ES_tradnl" sz="1800" dirty="0">
                <a:solidFill>
                  <a:schemeClr val="accent2">
                    <a:lumMod val="75000"/>
                  </a:schemeClr>
                </a:solidFill>
                <a:latin typeface="Arial"/>
                <a:cs typeface="Arial"/>
              </a:rPr>
              <a:t>relación con planes de desarrollo institucional y con grupos de investigación. </a:t>
            </a:r>
            <a:r>
              <a:rPr lang="es-ES_tradnl" sz="1800" dirty="0">
                <a:latin typeface="Arial"/>
                <a:cs typeface="Arial"/>
              </a:rPr>
              <a:t>También, se ha puesto </a:t>
            </a:r>
            <a:r>
              <a:rPr lang="es-ES_tradnl" sz="1800" dirty="0">
                <a:solidFill>
                  <a:schemeClr val="accent2">
                    <a:lumMod val="75000"/>
                  </a:schemeClr>
                </a:solidFill>
                <a:latin typeface="Arial"/>
                <a:cs typeface="Arial"/>
              </a:rPr>
              <a:t>énfasis </a:t>
            </a:r>
            <a:r>
              <a:rPr lang="es-ES_tradnl" sz="1800" dirty="0">
                <a:latin typeface="Arial"/>
                <a:cs typeface="Arial"/>
              </a:rPr>
              <a:t>en que la incorporación de investigadores contemple </a:t>
            </a:r>
            <a:r>
              <a:rPr lang="es-ES_tradnl" sz="1800" dirty="0" smtClean="0">
                <a:latin typeface="Arial"/>
                <a:cs typeface="Arial"/>
              </a:rPr>
              <a:t>su </a:t>
            </a:r>
            <a:r>
              <a:rPr lang="es-ES_tradnl" sz="1800" dirty="0" smtClean="0">
                <a:solidFill>
                  <a:schemeClr val="accent2">
                    <a:lumMod val="75000"/>
                  </a:schemeClr>
                </a:solidFill>
                <a:latin typeface="Arial"/>
                <a:cs typeface="Arial"/>
              </a:rPr>
              <a:t>participación </a:t>
            </a:r>
            <a:r>
              <a:rPr lang="es-ES_tradnl" sz="1800" dirty="0">
                <a:solidFill>
                  <a:schemeClr val="accent2">
                    <a:lumMod val="75000"/>
                  </a:schemeClr>
                </a:solidFill>
                <a:latin typeface="Arial"/>
                <a:cs typeface="Arial"/>
              </a:rPr>
              <a:t>en programas de posgrado</a:t>
            </a:r>
            <a:r>
              <a:rPr lang="es-ES_tradnl" sz="2800" b="1" dirty="0">
                <a:solidFill>
                  <a:schemeClr val="accent2">
                    <a:lumMod val="75000"/>
                  </a:schemeClr>
                </a:solidFill>
              </a:rPr>
              <a:t>.</a:t>
            </a:r>
          </a:p>
          <a:p>
            <a:pPr marL="0" indent="0">
              <a:buNone/>
            </a:pPr>
            <a:endParaRPr lang="es-ES" sz="2800" b="1" dirty="0">
              <a:solidFill>
                <a:srgbClr val="FFFF00"/>
              </a:solidFill>
            </a:endParaRPr>
          </a:p>
        </p:txBody>
      </p:sp>
    </p:spTree>
    <p:extLst>
      <p:ext uri="{BB962C8B-B14F-4D97-AF65-F5344CB8AC3E}">
        <p14:creationId xmlns:p14="http://schemas.microsoft.com/office/powerpoint/2010/main" val="1014120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711200" y="2199877"/>
            <a:ext cx="7865532" cy="3591316"/>
          </a:xfrm>
        </p:spPr>
        <p:txBody>
          <a:bodyPr>
            <a:noAutofit/>
          </a:bodyPr>
          <a:lstStyle/>
          <a:p>
            <a:pPr marL="0" indent="0">
              <a:buNone/>
            </a:pPr>
            <a:r>
              <a:rPr lang="es-ES_tradnl" sz="1800" dirty="0">
                <a:latin typeface="Arial"/>
                <a:cs typeface="Arial"/>
              </a:rPr>
              <a:t>La última renovación importante en los esquemas de operación del programa tuvo lugar en 2014, cuando </a:t>
            </a:r>
            <a:r>
              <a:rPr lang="es-ES_tradnl" sz="1800" dirty="0">
                <a:solidFill>
                  <a:schemeClr val="accent2">
                    <a:lumMod val="75000"/>
                  </a:schemeClr>
                </a:solidFill>
                <a:latin typeface="Arial"/>
                <a:cs typeface="Arial"/>
              </a:rPr>
              <a:t>se emitieron en forma separada las convocatorias para Repatriaciones y Retenciones</a:t>
            </a:r>
            <a:r>
              <a:rPr lang="es-ES_tradnl" sz="1800" dirty="0">
                <a:latin typeface="Arial"/>
                <a:cs typeface="Arial"/>
              </a:rPr>
              <a:t>, de tal suerte que se pudieran identificar con mayor claridad los requisitos, los plazos, los apoyos específicos y los tiempos de formalización. </a:t>
            </a:r>
          </a:p>
          <a:p>
            <a:pPr marL="0" indent="0">
              <a:buNone/>
            </a:pPr>
            <a:r>
              <a:rPr lang="es-ES_tradnl" sz="1800" dirty="0" smtClean="0">
                <a:latin typeface="Arial"/>
                <a:cs typeface="Arial"/>
              </a:rPr>
              <a:t>La </a:t>
            </a:r>
            <a:r>
              <a:rPr lang="es-ES_tradnl" sz="1800" dirty="0">
                <a:latin typeface="Arial"/>
                <a:cs typeface="Arial"/>
              </a:rPr>
              <a:t>convocatoria para Retenciones </a:t>
            </a:r>
            <a:r>
              <a:rPr lang="es-ES_tradnl" sz="1800" dirty="0">
                <a:solidFill>
                  <a:schemeClr val="accent2">
                    <a:lumMod val="75000"/>
                  </a:schemeClr>
                </a:solidFill>
                <a:latin typeface="Arial"/>
                <a:cs typeface="Arial"/>
              </a:rPr>
              <a:t>incluyó, por vez primera, a los investigadores extranjeros </a:t>
            </a:r>
            <a:r>
              <a:rPr lang="es-ES_tradnl" sz="1800" dirty="0">
                <a:latin typeface="Arial"/>
                <a:cs typeface="Arial"/>
              </a:rPr>
              <a:t>que residen legalmente en el país para sumar sus contribuciones en los equipos de investigación nacionales</a:t>
            </a:r>
            <a:r>
              <a:rPr lang="es-ES_tradnl" sz="1800" dirty="0" smtClean="0">
                <a:latin typeface="Arial"/>
                <a:cs typeface="Arial"/>
              </a:rPr>
              <a:t>.</a:t>
            </a:r>
          </a:p>
          <a:p>
            <a:pPr marL="0" indent="0">
              <a:buNone/>
            </a:pPr>
            <a:r>
              <a:rPr lang="es-ES_tradnl" sz="1800" dirty="0">
                <a:latin typeface="Arial"/>
                <a:cs typeface="Arial"/>
              </a:rPr>
              <a:t>S</a:t>
            </a:r>
            <a:r>
              <a:rPr lang="es-ES_tradnl" sz="1800" dirty="0" smtClean="0">
                <a:latin typeface="Arial"/>
                <a:cs typeface="Arial"/>
              </a:rPr>
              <a:t>e incorporaron </a:t>
            </a:r>
            <a:r>
              <a:rPr lang="es-ES_tradnl" sz="1800" dirty="0">
                <a:solidFill>
                  <a:schemeClr val="accent2">
                    <a:lumMod val="75000"/>
                  </a:schemeClr>
                </a:solidFill>
                <a:latin typeface="Arial"/>
                <a:cs typeface="Arial"/>
              </a:rPr>
              <a:t>apoyos para investigadoras mexicanas con hijos </a:t>
            </a:r>
            <a:r>
              <a:rPr lang="es-ES_tradnl" sz="1800" dirty="0">
                <a:latin typeface="Arial"/>
                <a:cs typeface="Arial"/>
              </a:rPr>
              <a:t>y que </a:t>
            </a:r>
            <a:r>
              <a:rPr lang="es-ES_tradnl" sz="1800" dirty="0" smtClean="0">
                <a:latin typeface="Arial"/>
                <a:cs typeface="Arial"/>
              </a:rPr>
              <a:t>asuman </a:t>
            </a:r>
            <a:r>
              <a:rPr lang="es-ES_tradnl" sz="1800" dirty="0">
                <a:latin typeface="Arial"/>
                <a:cs typeface="Arial"/>
              </a:rPr>
              <a:t>el rol de jefas de familia, con lo cual se atiende la estrategia de Perspectiva de Género contemplada en el Programa Institucional 2014-2018 del CONACYT.</a:t>
            </a:r>
          </a:p>
          <a:p>
            <a:pPr marL="0" indent="0">
              <a:buNone/>
            </a:pPr>
            <a:endParaRPr lang="es-ES" sz="2400" dirty="0"/>
          </a:p>
        </p:txBody>
      </p:sp>
    </p:spTree>
    <p:extLst>
      <p:ext uri="{BB962C8B-B14F-4D97-AF65-F5344CB8AC3E}">
        <p14:creationId xmlns:p14="http://schemas.microsoft.com/office/powerpoint/2010/main" val="333313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sz="2200" dirty="0" smtClean="0">
                <a:solidFill>
                  <a:schemeClr val="accent2">
                    <a:lumMod val="75000"/>
                  </a:schemeClr>
                </a:solidFill>
                <a:latin typeface="Arial"/>
                <a:cs typeface="Arial"/>
              </a:rPr>
              <a:t>Diseño de la intervención</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2396131" y="2482228"/>
            <a:ext cx="5935128" cy="2826373"/>
          </a:xfrm>
        </p:spPr>
        <p:txBody>
          <a:bodyPr>
            <a:noAutofit/>
          </a:bodyPr>
          <a:lstStyle/>
          <a:p>
            <a:pPr marL="0" indent="0">
              <a:lnSpc>
                <a:spcPct val="120000"/>
              </a:lnSpc>
              <a:buNone/>
            </a:pPr>
            <a:r>
              <a:rPr lang="es-ES" sz="2000" dirty="0" smtClean="0">
                <a:latin typeface="Arial"/>
                <a:cs typeface="Arial"/>
              </a:rPr>
              <a:t>1. Área de atención del programa</a:t>
            </a:r>
          </a:p>
          <a:p>
            <a:pPr marL="0" indent="0">
              <a:lnSpc>
                <a:spcPct val="120000"/>
              </a:lnSpc>
              <a:buNone/>
            </a:pPr>
            <a:r>
              <a:rPr lang="es-ES" sz="2000" dirty="0" smtClean="0">
                <a:latin typeface="Arial"/>
                <a:cs typeface="Arial"/>
              </a:rPr>
              <a:t>2. Población objetivo</a:t>
            </a:r>
          </a:p>
          <a:p>
            <a:pPr marL="0" indent="0">
              <a:lnSpc>
                <a:spcPct val="120000"/>
              </a:lnSpc>
              <a:buNone/>
            </a:pPr>
            <a:r>
              <a:rPr lang="es-ES" sz="2000" dirty="0" smtClean="0">
                <a:latin typeface="Arial"/>
                <a:cs typeface="Arial"/>
              </a:rPr>
              <a:t>3. Cobertura</a:t>
            </a:r>
          </a:p>
          <a:p>
            <a:pPr marL="0" indent="0">
              <a:lnSpc>
                <a:spcPct val="120000"/>
              </a:lnSpc>
              <a:buNone/>
            </a:pPr>
            <a:r>
              <a:rPr lang="es-ES" sz="2000" dirty="0" smtClean="0">
                <a:latin typeface="Arial"/>
                <a:cs typeface="Arial"/>
              </a:rPr>
              <a:t>4. Mecanismos de focalización</a:t>
            </a:r>
          </a:p>
          <a:p>
            <a:pPr marL="0" indent="0">
              <a:lnSpc>
                <a:spcPct val="120000"/>
              </a:lnSpc>
              <a:buNone/>
            </a:pPr>
            <a:r>
              <a:rPr lang="es-ES" sz="2000" dirty="0" smtClean="0">
                <a:latin typeface="Arial"/>
                <a:cs typeface="Arial"/>
              </a:rPr>
              <a:t>5. Proceso de selección de beneficiarios</a:t>
            </a:r>
          </a:p>
          <a:p>
            <a:pPr marL="0" indent="0">
              <a:lnSpc>
                <a:spcPct val="120000"/>
              </a:lnSpc>
              <a:buNone/>
            </a:pPr>
            <a:r>
              <a:rPr lang="es-ES" sz="2000" dirty="0" smtClean="0">
                <a:latin typeface="Arial"/>
                <a:cs typeface="Arial"/>
              </a:rPr>
              <a:t>6. Apoyos</a:t>
            </a:r>
          </a:p>
          <a:p>
            <a:endParaRPr lang="es-ES" sz="2800" dirty="0"/>
          </a:p>
        </p:txBody>
      </p:sp>
    </p:spTree>
    <p:extLst>
      <p:ext uri="{BB962C8B-B14F-4D97-AF65-F5344CB8AC3E}">
        <p14:creationId xmlns:p14="http://schemas.microsoft.com/office/powerpoint/2010/main" val="3279493034"/>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sz="2200" dirty="0" smtClean="0">
                <a:solidFill>
                  <a:schemeClr val="accent2">
                    <a:lumMod val="75000"/>
                  </a:schemeClr>
                </a:solidFill>
                <a:latin typeface="Arial"/>
                <a:cs typeface="Arial"/>
              </a:rPr>
              <a:t>Área de atención</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889005" y="2633174"/>
            <a:ext cx="7645400" cy="4525963"/>
          </a:xfrm>
        </p:spPr>
        <p:txBody>
          <a:bodyPr>
            <a:normAutofit/>
          </a:bodyPr>
          <a:lstStyle/>
          <a:p>
            <a:pPr marL="0" indent="0">
              <a:lnSpc>
                <a:spcPct val="110000"/>
              </a:lnSpc>
              <a:buNone/>
            </a:pPr>
            <a:r>
              <a:rPr lang="es-MX" sz="1800" dirty="0" smtClean="0">
                <a:latin typeface="Arial"/>
                <a:cs typeface="Arial"/>
              </a:rPr>
              <a:t>Apoyar el </a:t>
            </a:r>
            <a:r>
              <a:rPr lang="es-MX" sz="1800" dirty="0">
                <a:latin typeface="Arial"/>
                <a:cs typeface="Arial"/>
              </a:rPr>
              <a:t>retorno de científicos mexicanos con experiencia de investigación que se encuentren en el extranjero, así como a científicos mexicanos y extranjeros residentes en México, </a:t>
            </a:r>
            <a:r>
              <a:rPr lang="es-MX" sz="1800" dirty="0">
                <a:solidFill>
                  <a:schemeClr val="accent2">
                    <a:lumMod val="75000"/>
                  </a:schemeClr>
                </a:solidFill>
                <a:latin typeface="Arial"/>
                <a:cs typeface="Arial"/>
              </a:rPr>
              <a:t>para que se </a:t>
            </a:r>
            <a:r>
              <a:rPr lang="es-MX" sz="1800" dirty="0" smtClean="0">
                <a:solidFill>
                  <a:schemeClr val="accent2">
                    <a:lumMod val="75000"/>
                  </a:schemeClr>
                </a:solidFill>
                <a:latin typeface="Arial"/>
                <a:cs typeface="Arial"/>
              </a:rPr>
              <a:t>integren en las </a:t>
            </a:r>
            <a:r>
              <a:rPr lang="es-MX" sz="1800" dirty="0">
                <a:solidFill>
                  <a:schemeClr val="accent2">
                    <a:lumMod val="75000"/>
                  </a:schemeClr>
                </a:solidFill>
                <a:latin typeface="Arial"/>
                <a:cs typeface="Arial"/>
              </a:rPr>
              <a:t>tareas de los grupos de investigación y cuerpos académicos en universidades, institutos y centros de investigación en todo el país</a:t>
            </a:r>
            <a:r>
              <a:rPr lang="es-MX" sz="1800" dirty="0">
                <a:latin typeface="Arial"/>
                <a:cs typeface="Arial"/>
              </a:rPr>
              <a:t>, y contribuyan así a mejorar la atención a temas prioritarios, a mejorar la </a:t>
            </a:r>
            <a:r>
              <a:rPr lang="es-MX" sz="1800" dirty="0" smtClean="0">
                <a:latin typeface="Arial"/>
                <a:cs typeface="Arial"/>
              </a:rPr>
              <a:t>vinculación entre </a:t>
            </a:r>
            <a:r>
              <a:rPr lang="es-MX" sz="1800" dirty="0">
                <a:latin typeface="Arial"/>
                <a:cs typeface="Arial"/>
              </a:rPr>
              <a:t>los sectores productivos y académicos, el diseño e implementación de políticas públicas diferenciadas que atiendan las capacidades locales, y la generación de polos de desarrollo científico. </a:t>
            </a:r>
            <a:endParaRPr lang="es-ES_tradnl" sz="1800" dirty="0">
              <a:latin typeface="Arial"/>
              <a:cs typeface="Arial"/>
            </a:endParaRPr>
          </a:p>
          <a:p>
            <a:pPr marL="0" indent="0">
              <a:buNone/>
            </a:pPr>
            <a:endParaRPr lang="es-ES" sz="1800" dirty="0">
              <a:latin typeface="Arial"/>
              <a:cs typeface="Arial"/>
            </a:endParaRPr>
          </a:p>
        </p:txBody>
      </p:sp>
    </p:spTree>
    <p:extLst>
      <p:ext uri="{BB962C8B-B14F-4D97-AF65-F5344CB8AC3E}">
        <p14:creationId xmlns:p14="http://schemas.microsoft.com/office/powerpoint/2010/main" val="752777617"/>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855133" y="2297106"/>
            <a:ext cx="7433734" cy="4893404"/>
          </a:xfrm>
        </p:spPr>
        <p:txBody>
          <a:bodyPr>
            <a:noAutofit/>
          </a:bodyPr>
          <a:lstStyle/>
          <a:p>
            <a:pPr marL="0" indent="0">
              <a:buNone/>
            </a:pPr>
            <a:r>
              <a:rPr lang="es-ES" sz="1800" dirty="0" smtClean="0">
                <a:latin typeface="Arial"/>
                <a:cs typeface="Arial"/>
              </a:rPr>
              <a:t>Este análisis da seguimiento a los resultados de la valoración realizada por el CONEVAL al </a:t>
            </a:r>
            <a:r>
              <a:rPr lang="es-ES" sz="1800" dirty="0" smtClean="0">
                <a:solidFill>
                  <a:schemeClr val="accent2">
                    <a:lumMod val="75000"/>
                  </a:schemeClr>
                </a:solidFill>
                <a:latin typeface="Arial"/>
                <a:cs typeface="Arial"/>
              </a:rPr>
              <a:t>“Informe de la Evaluación Específica de Desempeño 2014-2015 del Programa de Apoyo a la Consolidación Institucional”</a:t>
            </a:r>
            <a:r>
              <a:rPr lang="es-ES" sz="1800" dirty="0" smtClean="0">
                <a:latin typeface="Arial"/>
                <a:cs typeface="Arial"/>
              </a:rPr>
              <a:t>. Entre otros aspectos, se concluyó que:</a:t>
            </a:r>
          </a:p>
          <a:p>
            <a:endParaRPr lang="es-ES" sz="1800" dirty="0" smtClean="0">
              <a:latin typeface="Arial"/>
              <a:cs typeface="Arial"/>
            </a:endParaRPr>
          </a:p>
          <a:p>
            <a:r>
              <a:rPr lang="es-ES" sz="1800" dirty="0" smtClean="0">
                <a:latin typeface="Arial"/>
                <a:cs typeface="Arial"/>
              </a:rPr>
              <a:t>El programa cuenta con un diseño adecuado y una buena operación.</a:t>
            </a:r>
          </a:p>
          <a:p>
            <a:r>
              <a:rPr lang="es-ES" sz="1800" dirty="0" smtClean="0">
                <a:latin typeface="Arial"/>
                <a:cs typeface="Arial"/>
              </a:rPr>
              <a:t>Hay evidencia de que contribuye </a:t>
            </a:r>
            <a:r>
              <a:rPr lang="es-ES" sz="1800" dirty="0">
                <a:latin typeface="Arial"/>
                <a:cs typeface="Arial"/>
              </a:rPr>
              <a:t>a reforzar el impacto que los doctores tienen en los </a:t>
            </a:r>
            <a:r>
              <a:rPr lang="es-ES" sz="1800" dirty="0" smtClean="0">
                <a:latin typeface="Arial"/>
                <a:cs typeface="Arial"/>
              </a:rPr>
              <a:t>sectores académico </a:t>
            </a:r>
            <a:r>
              <a:rPr lang="es-ES" sz="1800" dirty="0">
                <a:latin typeface="Arial"/>
                <a:cs typeface="Arial"/>
              </a:rPr>
              <a:t>y </a:t>
            </a:r>
            <a:r>
              <a:rPr lang="es-ES" sz="1800" dirty="0" smtClean="0">
                <a:latin typeface="Arial"/>
                <a:cs typeface="Arial"/>
              </a:rPr>
              <a:t>productivo.</a:t>
            </a:r>
          </a:p>
          <a:p>
            <a:r>
              <a:rPr lang="es-ES" sz="1800" dirty="0" smtClean="0">
                <a:latin typeface="Arial"/>
                <a:cs typeface="Arial"/>
              </a:rPr>
              <a:t>La mejora </a:t>
            </a:r>
            <a:r>
              <a:rPr lang="es-ES" sz="1800" dirty="0">
                <a:latin typeface="Arial"/>
                <a:cs typeface="Arial"/>
              </a:rPr>
              <a:t>de los procesos </a:t>
            </a:r>
            <a:r>
              <a:rPr lang="es-ES" sz="1800" dirty="0" smtClean="0">
                <a:latin typeface="Arial"/>
                <a:cs typeface="Arial"/>
              </a:rPr>
              <a:t>se </a:t>
            </a:r>
            <a:r>
              <a:rPr lang="es-ES" sz="1800" dirty="0">
                <a:latin typeface="Arial"/>
                <a:cs typeface="Arial"/>
              </a:rPr>
              <a:t>refleja </a:t>
            </a:r>
            <a:r>
              <a:rPr lang="es-ES" sz="1800" dirty="0" smtClean="0">
                <a:latin typeface="Arial"/>
                <a:cs typeface="Arial"/>
              </a:rPr>
              <a:t>en </a:t>
            </a:r>
            <a:r>
              <a:rPr lang="es-ES" sz="1800" dirty="0">
                <a:latin typeface="Arial"/>
                <a:cs typeface="Arial"/>
              </a:rPr>
              <a:t>la calidad de atención a las instituciones y a las personas participantes. </a:t>
            </a:r>
            <a:endParaRPr lang="es-ES" sz="1800" dirty="0" smtClean="0">
              <a:latin typeface="Arial"/>
              <a:cs typeface="Arial"/>
            </a:endParaRPr>
          </a:p>
          <a:p>
            <a:pPr marL="0" indent="0">
              <a:buNone/>
            </a:pPr>
            <a:endParaRPr lang="es-ES" sz="1800" dirty="0">
              <a:latin typeface="Arial"/>
              <a:cs typeface="Arial"/>
            </a:endParaRPr>
          </a:p>
        </p:txBody>
      </p:sp>
      <p:sp>
        <p:nvSpPr>
          <p:cNvPr id="2" name="CuadroTexto 1"/>
          <p:cNvSpPr txBox="1"/>
          <p:nvPr/>
        </p:nvSpPr>
        <p:spPr>
          <a:xfrm>
            <a:off x="673869" y="464702"/>
            <a:ext cx="7831934" cy="430887"/>
          </a:xfrm>
          <a:prstGeom prst="rect">
            <a:avLst/>
          </a:prstGeom>
          <a:noFill/>
        </p:spPr>
        <p:txBody>
          <a:bodyPr wrap="square" rtlCol="0">
            <a:spAutoFit/>
          </a:bodyPr>
          <a:lstStyle/>
          <a:p>
            <a:pPr algn="ctr"/>
            <a:r>
              <a:rPr lang="es-ES" sz="2200" dirty="0" smtClean="0">
                <a:solidFill>
                  <a:schemeClr val="accent2">
                    <a:lumMod val="75000"/>
                  </a:schemeClr>
                </a:solidFill>
                <a:latin typeface="Arial"/>
                <a:cs typeface="Arial"/>
              </a:rPr>
              <a:t>Antecedentes</a:t>
            </a:r>
            <a:endParaRPr lang="es-ES" sz="2200" dirty="0">
              <a:solidFill>
                <a:schemeClr val="accent2">
                  <a:lumMod val="75000"/>
                </a:schemeClr>
              </a:solidFill>
              <a:latin typeface="Arial"/>
              <a:cs typeface="Arial"/>
            </a:endParaRPr>
          </a:p>
        </p:txBody>
      </p:sp>
    </p:spTree>
    <p:extLst>
      <p:ext uri="{BB962C8B-B14F-4D97-AF65-F5344CB8AC3E}">
        <p14:creationId xmlns:p14="http://schemas.microsoft.com/office/powerpoint/2010/main" val="998978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sz="2200" dirty="0" smtClean="0">
                <a:solidFill>
                  <a:schemeClr val="accent2">
                    <a:lumMod val="75000"/>
                  </a:schemeClr>
                </a:solidFill>
                <a:latin typeface="Arial"/>
                <a:cs typeface="Arial"/>
              </a:rPr>
              <a:t>Población objetivo</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643467" y="2413033"/>
            <a:ext cx="7721600" cy="3903106"/>
          </a:xfrm>
        </p:spPr>
        <p:txBody>
          <a:bodyPr>
            <a:normAutofit/>
          </a:bodyPr>
          <a:lstStyle/>
          <a:p>
            <a:pPr>
              <a:lnSpc>
                <a:spcPct val="110000"/>
              </a:lnSpc>
            </a:pPr>
            <a:r>
              <a:rPr lang="es-MX" sz="1800" dirty="0">
                <a:solidFill>
                  <a:schemeClr val="accent2">
                    <a:lumMod val="75000"/>
                  </a:schemeClr>
                </a:solidFill>
                <a:latin typeface="Arial"/>
                <a:cs typeface="Arial"/>
              </a:rPr>
              <a:t>Instituciones </a:t>
            </a:r>
            <a:r>
              <a:rPr lang="es-MX" sz="1800" dirty="0">
                <a:latin typeface="Arial"/>
                <a:cs typeface="Arial"/>
              </a:rPr>
              <a:t>de educación superior, centros de investigación </a:t>
            </a:r>
            <a:r>
              <a:rPr lang="es-MX" sz="1800" dirty="0" smtClean="0">
                <a:latin typeface="Arial"/>
                <a:cs typeface="Arial"/>
              </a:rPr>
              <a:t>e </a:t>
            </a:r>
            <a:r>
              <a:rPr lang="es-MX" sz="1800" dirty="0">
                <a:latin typeface="Arial"/>
                <a:cs typeface="Arial"/>
              </a:rPr>
              <a:t>institutos </a:t>
            </a:r>
            <a:r>
              <a:rPr lang="es-MX" sz="1800" dirty="0" smtClean="0">
                <a:latin typeface="Arial"/>
                <a:cs typeface="Arial"/>
              </a:rPr>
              <a:t>nacionales.</a:t>
            </a:r>
          </a:p>
          <a:p>
            <a:pPr marL="0" indent="0">
              <a:lnSpc>
                <a:spcPct val="110000"/>
              </a:lnSpc>
              <a:buNone/>
            </a:pPr>
            <a:endParaRPr lang="es-MX" sz="1800" dirty="0" smtClean="0">
              <a:latin typeface="Arial"/>
              <a:cs typeface="Arial"/>
            </a:endParaRPr>
          </a:p>
          <a:p>
            <a:pPr lvl="0">
              <a:lnSpc>
                <a:spcPct val="110000"/>
              </a:lnSpc>
            </a:pPr>
            <a:r>
              <a:rPr lang="es-MX" sz="1800" dirty="0" smtClean="0">
                <a:latin typeface="Arial"/>
                <a:cs typeface="Arial"/>
              </a:rPr>
              <a:t>Repatriados: </a:t>
            </a:r>
            <a:r>
              <a:rPr lang="es-MX" sz="1800" dirty="0" smtClean="0">
                <a:solidFill>
                  <a:schemeClr val="accent2">
                    <a:lumMod val="75000"/>
                  </a:schemeClr>
                </a:solidFill>
                <a:latin typeface="Arial"/>
                <a:cs typeface="Arial"/>
              </a:rPr>
              <a:t>Doctores mexicanos </a:t>
            </a:r>
            <a:r>
              <a:rPr lang="es-MX" sz="1800" dirty="0">
                <a:latin typeface="Arial"/>
                <a:cs typeface="Arial"/>
              </a:rPr>
              <a:t>residentes en el extranjero en diversas instituciones, que acrediten haber regresado al país doce meses antes, o tener programado retornar doce meses después, de la expedición de la convocatoria.  </a:t>
            </a:r>
            <a:endParaRPr lang="es-ES_tradnl" sz="1800" dirty="0">
              <a:latin typeface="Arial"/>
              <a:cs typeface="Arial"/>
            </a:endParaRPr>
          </a:p>
          <a:p>
            <a:pPr>
              <a:lnSpc>
                <a:spcPct val="110000"/>
              </a:lnSpc>
            </a:pPr>
            <a:r>
              <a:rPr lang="es-MX" sz="1800" dirty="0" smtClean="0">
                <a:latin typeface="Arial"/>
                <a:cs typeface="Arial"/>
              </a:rPr>
              <a:t>Retenidos:</a:t>
            </a:r>
            <a:r>
              <a:rPr lang="es-ES_tradnl" sz="1800" dirty="0">
                <a:latin typeface="Arial"/>
                <a:cs typeface="Arial"/>
              </a:rPr>
              <a:t> </a:t>
            </a:r>
            <a:r>
              <a:rPr lang="es-ES_tradnl" sz="1800" dirty="0" smtClean="0">
                <a:solidFill>
                  <a:schemeClr val="accent2">
                    <a:lumMod val="75000"/>
                  </a:schemeClr>
                </a:solidFill>
                <a:latin typeface="Arial"/>
                <a:cs typeface="Arial"/>
              </a:rPr>
              <a:t>Doctores </a:t>
            </a:r>
            <a:r>
              <a:rPr lang="es-MX" sz="1800" dirty="0" smtClean="0">
                <a:solidFill>
                  <a:schemeClr val="accent2">
                    <a:lumMod val="75000"/>
                  </a:schemeClr>
                </a:solidFill>
                <a:latin typeface="Arial"/>
                <a:cs typeface="Arial"/>
              </a:rPr>
              <a:t>mexicanos </a:t>
            </a:r>
            <a:r>
              <a:rPr lang="es-MX" sz="1800" dirty="0">
                <a:solidFill>
                  <a:schemeClr val="accent2">
                    <a:lumMod val="75000"/>
                  </a:schemeClr>
                </a:solidFill>
                <a:latin typeface="Arial"/>
                <a:cs typeface="Arial"/>
              </a:rPr>
              <a:t>o extranjeros </a:t>
            </a:r>
            <a:r>
              <a:rPr lang="es-MX" sz="1800" dirty="0">
                <a:latin typeface="Arial"/>
                <a:cs typeface="Arial"/>
              </a:rPr>
              <a:t>residentes en el país que no cuenten con adscripción o plaza vigente en la institución anfitriona en México. </a:t>
            </a:r>
            <a:endParaRPr lang="es-ES_tradnl" sz="1800" dirty="0">
              <a:latin typeface="Arial"/>
              <a:cs typeface="Arial"/>
            </a:endParaRPr>
          </a:p>
          <a:p>
            <a:pPr>
              <a:lnSpc>
                <a:spcPct val="110000"/>
              </a:lnSpc>
            </a:pPr>
            <a:endParaRPr lang="es-ES_tradnl" sz="1800" dirty="0">
              <a:latin typeface="Arial"/>
              <a:cs typeface="Arial"/>
            </a:endParaRPr>
          </a:p>
          <a:p>
            <a:endParaRPr lang="es-ES" dirty="0"/>
          </a:p>
        </p:txBody>
      </p:sp>
    </p:spTree>
    <p:extLst>
      <p:ext uri="{BB962C8B-B14F-4D97-AF65-F5344CB8AC3E}">
        <p14:creationId xmlns:p14="http://schemas.microsoft.com/office/powerpoint/2010/main" val="381949556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2" end="2"/>
                                            </p:txEl>
                                          </p:spTgt>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5"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424807"/>
            <a:ext cx="8229600" cy="819937"/>
          </a:xfrm>
        </p:spPr>
        <p:txBody>
          <a:bodyPr>
            <a:normAutofit/>
          </a:bodyPr>
          <a:lstStyle/>
          <a:p>
            <a:r>
              <a:rPr lang="es-ES" sz="2200" dirty="0" smtClean="0">
                <a:solidFill>
                  <a:schemeClr val="accent2">
                    <a:lumMod val="75000"/>
                  </a:schemeClr>
                </a:solidFill>
                <a:latin typeface="Arial"/>
                <a:cs typeface="Arial"/>
              </a:rPr>
              <a:t>Cobertura</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745067" y="2202866"/>
            <a:ext cx="7721600" cy="4316513"/>
          </a:xfrm>
        </p:spPr>
        <p:txBody>
          <a:bodyPr>
            <a:normAutofit/>
          </a:bodyPr>
          <a:lstStyle/>
          <a:p>
            <a:pPr marL="0" indent="0">
              <a:buNone/>
            </a:pPr>
            <a:r>
              <a:rPr lang="es-MX" sz="1800" dirty="0">
                <a:latin typeface="Arial"/>
                <a:cs typeface="Arial"/>
              </a:rPr>
              <a:t>Desde 1991 y hasta el primer semestre de </a:t>
            </a:r>
            <a:r>
              <a:rPr lang="es-MX" sz="1800" dirty="0" smtClean="0">
                <a:latin typeface="Arial"/>
                <a:cs typeface="Arial"/>
              </a:rPr>
              <a:t>2015: </a:t>
            </a:r>
          </a:p>
          <a:p>
            <a:pPr marL="0" indent="0">
              <a:buNone/>
            </a:pPr>
            <a:endParaRPr lang="es-MX" sz="1800" dirty="0" smtClean="0">
              <a:latin typeface="Arial"/>
              <a:cs typeface="Arial"/>
            </a:endParaRPr>
          </a:p>
          <a:p>
            <a:pPr marL="0" indent="0">
              <a:buNone/>
            </a:pPr>
            <a:r>
              <a:rPr lang="es-MX" sz="1800" dirty="0" smtClean="0">
                <a:solidFill>
                  <a:schemeClr val="accent2">
                    <a:lumMod val="75000"/>
                  </a:schemeClr>
                </a:solidFill>
                <a:latin typeface="Arial"/>
                <a:cs typeface="Arial"/>
              </a:rPr>
              <a:t>180 instituciones</a:t>
            </a:r>
            <a:r>
              <a:rPr lang="es-MX" sz="1800" dirty="0" smtClean="0">
                <a:latin typeface="Arial"/>
                <a:cs typeface="Arial"/>
              </a:rPr>
              <a:t>: </a:t>
            </a:r>
            <a:r>
              <a:rPr lang="es-MX" sz="1800" dirty="0">
                <a:latin typeface="Arial"/>
                <a:cs typeface="Arial"/>
              </a:rPr>
              <a:t>centros de investigación, universidades públicas estatales y nacionales, universidades privadas, institutos tecnológicos, instituciones del sector agrícola, alimentario, industrial, energético, transporte y de salud, ubicados en las 31 entidades federativas y el Distrito Federal, principalmente en el Distrito Federal (23.1%), Estado de México (7.8%), Nuevo León (6.8%), Puebla (5.9%) y Veracruz (5.6%)</a:t>
            </a:r>
            <a:r>
              <a:rPr lang="es-MX" sz="1800" dirty="0" smtClean="0">
                <a:latin typeface="Arial"/>
                <a:cs typeface="Arial"/>
              </a:rPr>
              <a:t>.</a:t>
            </a:r>
          </a:p>
          <a:p>
            <a:pPr marL="0" indent="0">
              <a:buNone/>
            </a:pPr>
            <a:endParaRPr lang="es-MX" sz="1800" dirty="0">
              <a:latin typeface="Arial"/>
              <a:cs typeface="Arial"/>
            </a:endParaRPr>
          </a:p>
          <a:p>
            <a:pPr marL="0" indent="0">
              <a:buNone/>
            </a:pPr>
            <a:r>
              <a:rPr lang="es-MX" sz="1800" dirty="0" smtClean="0">
                <a:latin typeface="Arial"/>
                <a:cs typeface="Arial"/>
              </a:rPr>
              <a:t> </a:t>
            </a:r>
            <a:r>
              <a:rPr lang="es-MX" sz="1800" dirty="0">
                <a:solidFill>
                  <a:schemeClr val="accent2">
                    <a:lumMod val="75000"/>
                  </a:schemeClr>
                </a:solidFill>
                <a:latin typeface="Arial"/>
                <a:cs typeface="Arial"/>
              </a:rPr>
              <a:t>4</a:t>
            </a:r>
            <a:r>
              <a:rPr lang="es-MX" sz="1800" dirty="0" smtClean="0">
                <a:solidFill>
                  <a:schemeClr val="accent2">
                    <a:lumMod val="75000"/>
                  </a:schemeClr>
                </a:solidFill>
                <a:latin typeface="Arial"/>
                <a:cs typeface="Arial"/>
              </a:rPr>
              <a:t>,959 doctores: </a:t>
            </a:r>
            <a:r>
              <a:rPr lang="es-MX" sz="1800" dirty="0" smtClean="0">
                <a:latin typeface="Arial"/>
                <a:cs typeface="Arial"/>
              </a:rPr>
              <a:t>3,602 </a:t>
            </a:r>
            <a:r>
              <a:rPr lang="es-MX" sz="1800" dirty="0">
                <a:latin typeface="Arial"/>
                <a:cs typeface="Arial"/>
              </a:rPr>
              <a:t>repatriaciones y 1,357 </a:t>
            </a:r>
            <a:r>
              <a:rPr lang="es-MX" sz="1800" dirty="0" smtClean="0">
                <a:latin typeface="Arial"/>
                <a:cs typeface="Arial"/>
              </a:rPr>
              <a:t>retenciones. Los repatriados provienen de </a:t>
            </a:r>
            <a:r>
              <a:rPr lang="es-MX" sz="1800" dirty="0">
                <a:latin typeface="Arial"/>
                <a:cs typeface="Arial"/>
              </a:rPr>
              <a:t>47 países; la mayoría (54.6%) </a:t>
            </a:r>
            <a:r>
              <a:rPr lang="es-MX" sz="1800" dirty="0" smtClean="0">
                <a:latin typeface="Arial"/>
                <a:cs typeface="Arial"/>
              </a:rPr>
              <a:t>de </a:t>
            </a:r>
            <a:r>
              <a:rPr lang="es-MX" sz="1800" dirty="0">
                <a:latin typeface="Arial"/>
                <a:cs typeface="Arial"/>
              </a:rPr>
              <a:t>seis países: Estados Unidos (27.5%), Gran Bretaña (10.4%), Francia (10.4%), España (9.7%), Canadá (3.5%) y Alemania (3.2%). </a:t>
            </a:r>
            <a:endParaRPr lang="es-MX" sz="1800" dirty="0" smtClean="0">
              <a:latin typeface="Arial"/>
              <a:cs typeface="Arial"/>
            </a:endParaRPr>
          </a:p>
        </p:txBody>
      </p:sp>
    </p:spTree>
    <p:extLst>
      <p:ext uri="{BB962C8B-B14F-4D97-AF65-F5344CB8AC3E}">
        <p14:creationId xmlns:p14="http://schemas.microsoft.com/office/powerpoint/2010/main" val="18756376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685800" y="342677"/>
            <a:ext cx="7770813" cy="986585"/>
          </a:xfrm>
        </p:spPr>
        <p:txBody>
          <a:bodyPr>
            <a:normAutofit/>
          </a:bodyPr>
          <a:lstStyle/>
          <a:p>
            <a:r>
              <a:rPr lang="es-ES" sz="2200" dirty="0" smtClean="0">
                <a:solidFill>
                  <a:schemeClr val="accent2">
                    <a:lumMod val="75000"/>
                  </a:schemeClr>
                </a:solidFill>
                <a:latin typeface="Arial"/>
                <a:cs typeface="Arial"/>
              </a:rPr>
              <a:t>Mecanismos de focalización</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295401" y="2971384"/>
            <a:ext cx="6527800" cy="4257022"/>
          </a:xfrm>
        </p:spPr>
        <p:txBody>
          <a:bodyPr>
            <a:normAutofit/>
          </a:bodyPr>
          <a:lstStyle/>
          <a:p>
            <a:pPr marL="0" indent="0">
              <a:lnSpc>
                <a:spcPct val="120000"/>
              </a:lnSpc>
              <a:buNone/>
            </a:pPr>
            <a:r>
              <a:rPr lang="es-ES" sz="1800" dirty="0" smtClean="0">
                <a:latin typeface="Arial"/>
                <a:cs typeface="Arial"/>
              </a:rPr>
              <a:t>El </a:t>
            </a:r>
            <a:r>
              <a:rPr lang="es-ES" sz="1800" dirty="0">
                <a:latin typeface="Arial"/>
                <a:cs typeface="Arial"/>
              </a:rPr>
              <a:t>diseño y modalidades de apoyo del programa están sujetos a la demanda e iniciativa de los postulantes. Dado su objetivo, el programa no sigue criterios de focalización geográfica; los beneficiarios del programa se encuentran distribuidos en las 31 entidades federativas y el Distrito Federal. </a:t>
            </a:r>
            <a:endParaRPr lang="es-ES" sz="1800" dirty="0" smtClean="0">
              <a:latin typeface="Arial"/>
              <a:cs typeface="Arial"/>
            </a:endParaRPr>
          </a:p>
          <a:p>
            <a:pPr marL="0" indent="0">
              <a:lnSpc>
                <a:spcPct val="120000"/>
              </a:lnSpc>
              <a:buNone/>
            </a:pPr>
            <a:r>
              <a:rPr lang="es-ES" sz="1800" dirty="0" smtClean="0">
                <a:latin typeface="Arial"/>
                <a:cs typeface="Arial"/>
              </a:rPr>
              <a:t>La </a:t>
            </a:r>
            <a:r>
              <a:rPr lang="es-ES" sz="1800" dirty="0">
                <a:latin typeface="Arial"/>
                <a:cs typeface="Arial"/>
              </a:rPr>
              <a:t>población potencial es </a:t>
            </a:r>
            <a:r>
              <a:rPr lang="es-MX" sz="1800" dirty="0">
                <a:latin typeface="Arial"/>
                <a:cs typeface="Arial"/>
              </a:rPr>
              <a:t>difícilmente </a:t>
            </a:r>
            <a:r>
              <a:rPr lang="es-MX" sz="1800" dirty="0" smtClean="0">
                <a:latin typeface="Arial"/>
                <a:cs typeface="Arial"/>
              </a:rPr>
              <a:t>cuantificable.</a:t>
            </a:r>
            <a:endParaRPr lang="es-ES" sz="1800" dirty="0">
              <a:latin typeface="Arial"/>
              <a:cs typeface="Arial"/>
            </a:endParaRPr>
          </a:p>
        </p:txBody>
      </p:sp>
    </p:spTree>
    <p:extLst>
      <p:ext uri="{BB962C8B-B14F-4D97-AF65-F5344CB8AC3E}">
        <p14:creationId xmlns:p14="http://schemas.microsoft.com/office/powerpoint/2010/main" val="135314544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22" y="2485"/>
            <a:ext cx="9144000" cy="6858000"/>
          </a:xfrm>
          <a:prstGeom prst="rect">
            <a:avLst/>
          </a:prstGeom>
        </p:spPr>
      </p:pic>
      <p:sp>
        <p:nvSpPr>
          <p:cNvPr id="2" name="Título 1"/>
          <p:cNvSpPr>
            <a:spLocks noGrp="1"/>
          </p:cNvSpPr>
          <p:nvPr>
            <p:ph type="title"/>
          </p:nvPr>
        </p:nvSpPr>
        <p:spPr>
          <a:xfrm>
            <a:off x="124514" y="137957"/>
            <a:ext cx="8740886" cy="1429871"/>
          </a:xfrm>
        </p:spPr>
        <p:txBody>
          <a:bodyPr>
            <a:normAutofit/>
          </a:bodyPr>
          <a:lstStyle/>
          <a:p>
            <a:r>
              <a:rPr lang="es-ES" sz="2200" dirty="0" smtClean="0">
                <a:solidFill>
                  <a:schemeClr val="accent2">
                    <a:lumMod val="75000"/>
                  </a:schemeClr>
                </a:solidFill>
                <a:latin typeface="Arial"/>
                <a:cs typeface="Arial"/>
              </a:rPr>
              <a:t>Procesos de selección de beneficiarios</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973667" y="2719340"/>
            <a:ext cx="7264400" cy="2944906"/>
          </a:xfrm>
        </p:spPr>
        <p:txBody>
          <a:bodyPr>
            <a:normAutofit/>
          </a:bodyPr>
          <a:lstStyle/>
          <a:p>
            <a:pPr marL="0" indent="0">
              <a:lnSpc>
                <a:spcPct val="110000"/>
              </a:lnSpc>
              <a:buNone/>
            </a:pPr>
            <a:r>
              <a:rPr lang="es-MX" sz="1800" dirty="0" smtClean="0">
                <a:latin typeface="Arial"/>
                <a:cs typeface="Arial"/>
              </a:rPr>
              <a:t>La </a:t>
            </a:r>
            <a:r>
              <a:rPr lang="es-MX" sz="1800" dirty="0">
                <a:latin typeface="Arial"/>
                <a:cs typeface="Arial"/>
              </a:rPr>
              <a:t>presentación de solicitudes de apoyo es voluntaria. La selección de beneficiarios está a cargo de Comités de Evaluación integrados por miembros de la comunidad científica y tecnológica, en su mayoría pertenecientes al SNI, quienes evalúan las solicitudes mediante </a:t>
            </a:r>
            <a:r>
              <a:rPr lang="es-MX" sz="1800" dirty="0">
                <a:solidFill>
                  <a:schemeClr val="accent2">
                    <a:lumMod val="75000"/>
                  </a:schemeClr>
                </a:solidFill>
                <a:latin typeface="Arial"/>
                <a:cs typeface="Arial"/>
              </a:rPr>
              <a:t>procedimientos competitivos, eficientes, equitativos, transparentes y públicos, </a:t>
            </a:r>
            <a:r>
              <a:rPr lang="es-MX" sz="1800" dirty="0">
                <a:latin typeface="Arial"/>
                <a:cs typeface="Arial"/>
              </a:rPr>
              <a:t>que toman en cuenta la relevancia del proyecto, su pertinencia e impacto, </a:t>
            </a:r>
            <a:r>
              <a:rPr lang="es-MX" sz="1800" dirty="0">
                <a:solidFill>
                  <a:schemeClr val="accent2">
                    <a:lumMod val="75000"/>
                  </a:schemeClr>
                </a:solidFill>
                <a:latin typeface="Arial"/>
                <a:cs typeface="Arial"/>
              </a:rPr>
              <a:t>su vinculación con grupos de investigación y con los planes de consolidación institucional</a:t>
            </a:r>
            <a:r>
              <a:rPr lang="es-MX" sz="1800" dirty="0">
                <a:latin typeface="Arial"/>
                <a:cs typeface="Arial"/>
              </a:rPr>
              <a:t>, así como la calidad académica del candidato y su investigador responsable. </a:t>
            </a:r>
            <a:endParaRPr lang="es-ES_tradnl" sz="1800" dirty="0">
              <a:latin typeface="Arial"/>
              <a:cs typeface="Arial"/>
            </a:endParaRPr>
          </a:p>
          <a:p>
            <a:pPr marL="0" indent="0">
              <a:buNone/>
            </a:pPr>
            <a:endParaRPr lang="es-ES" sz="2400" dirty="0"/>
          </a:p>
        </p:txBody>
      </p:sp>
    </p:spTree>
    <p:extLst>
      <p:ext uri="{BB962C8B-B14F-4D97-AF65-F5344CB8AC3E}">
        <p14:creationId xmlns:p14="http://schemas.microsoft.com/office/powerpoint/2010/main" val="1931293981"/>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460208"/>
            <a:ext cx="8229600" cy="697319"/>
          </a:xfrm>
        </p:spPr>
        <p:txBody>
          <a:bodyPr>
            <a:normAutofit/>
          </a:bodyPr>
          <a:lstStyle/>
          <a:p>
            <a:r>
              <a:rPr lang="es-ES" sz="2200" dirty="0" smtClean="0">
                <a:solidFill>
                  <a:schemeClr val="accent2">
                    <a:lumMod val="75000"/>
                  </a:schemeClr>
                </a:solidFill>
                <a:latin typeface="Arial"/>
                <a:cs typeface="Arial"/>
              </a:rPr>
              <a:t>Apoyos</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829732" y="2468854"/>
            <a:ext cx="7493001" cy="3119146"/>
          </a:xfrm>
        </p:spPr>
        <p:txBody>
          <a:bodyPr>
            <a:noAutofit/>
          </a:bodyPr>
          <a:lstStyle/>
          <a:p>
            <a:pPr marL="0" indent="0">
              <a:buNone/>
            </a:pPr>
            <a:r>
              <a:rPr lang="es-MX" sz="1800" dirty="0" smtClean="0">
                <a:latin typeface="Arial"/>
                <a:cs typeface="Arial"/>
              </a:rPr>
              <a:t>Los </a:t>
            </a:r>
            <a:r>
              <a:rPr lang="es-MX" sz="1800" dirty="0">
                <a:latin typeface="Arial"/>
                <a:cs typeface="Arial"/>
              </a:rPr>
              <a:t>beneficios </a:t>
            </a:r>
            <a:r>
              <a:rPr lang="es-MX" sz="1800" dirty="0" smtClean="0">
                <a:latin typeface="Arial"/>
                <a:cs typeface="Arial"/>
              </a:rPr>
              <a:t>consisten </a:t>
            </a:r>
            <a:r>
              <a:rPr lang="es-MX" sz="1800" dirty="0">
                <a:latin typeface="Arial"/>
                <a:cs typeface="Arial"/>
              </a:rPr>
              <a:t>en un monto máximo de $500,000.00 (QUINIENTOS MIL PESOS 00/100 M.N.) por un </a:t>
            </a:r>
            <a:r>
              <a:rPr lang="es-MX" sz="1800" dirty="0" smtClean="0">
                <a:latin typeface="Arial"/>
                <a:cs typeface="Arial"/>
              </a:rPr>
              <a:t>año, por los siguientes rubros:</a:t>
            </a:r>
          </a:p>
          <a:p>
            <a:pPr>
              <a:buFont typeface="Wingdings" charset="2"/>
              <a:buChar char="v"/>
            </a:pPr>
            <a:r>
              <a:rPr lang="es-MX" sz="1800" dirty="0" smtClean="0">
                <a:latin typeface="Arial"/>
                <a:cs typeface="Arial"/>
              </a:rPr>
              <a:t>Estímulo para el investigador hasta por $100,000 para apoyo a la producción científica.</a:t>
            </a:r>
          </a:p>
          <a:p>
            <a:pPr>
              <a:buFont typeface="Wingdings" charset="2"/>
              <a:buChar char="v"/>
            </a:pPr>
            <a:r>
              <a:rPr lang="es-MX" sz="1800" dirty="0" smtClean="0">
                <a:latin typeface="Arial"/>
                <a:cs typeface="Arial"/>
              </a:rPr>
              <a:t>Apoyo complementario hasta por $350,000 para la incorporación del investigador a la institución que lo propone</a:t>
            </a:r>
          </a:p>
          <a:p>
            <a:pPr>
              <a:buFont typeface="Wingdings" charset="2"/>
              <a:buChar char="v"/>
            </a:pPr>
            <a:r>
              <a:rPr lang="es-MX" sz="1800" dirty="0" smtClean="0">
                <a:latin typeface="Arial"/>
                <a:cs typeface="Arial"/>
              </a:rPr>
              <a:t>Hasta $30,000 para el pasaje y menaje</a:t>
            </a:r>
          </a:p>
          <a:p>
            <a:pPr>
              <a:buFont typeface="Wingdings" charset="2"/>
              <a:buChar char="v"/>
            </a:pPr>
            <a:r>
              <a:rPr lang="es-MX" sz="1800" dirty="0" smtClean="0">
                <a:latin typeface="Arial"/>
                <a:cs typeface="Arial"/>
              </a:rPr>
              <a:t>Hasta $20,000 para gastos de operación</a:t>
            </a:r>
          </a:p>
          <a:p>
            <a:pPr>
              <a:buFont typeface="Wingdings" charset="2"/>
              <a:buChar char="v"/>
            </a:pPr>
            <a:r>
              <a:rPr lang="es-MX" sz="1800" dirty="0" smtClean="0">
                <a:latin typeface="Arial"/>
                <a:cs typeface="Arial"/>
              </a:rPr>
              <a:t>Hasta $36,000 para investigadoras con hijos y que asuman el rol de jefas de familia.</a:t>
            </a:r>
          </a:p>
          <a:p>
            <a:pPr marL="0" indent="0">
              <a:buNone/>
            </a:pPr>
            <a:endParaRPr lang="es-ES" sz="2400" dirty="0"/>
          </a:p>
        </p:txBody>
      </p:sp>
    </p:spTree>
    <p:extLst>
      <p:ext uri="{BB962C8B-B14F-4D97-AF65-F5344CB8AC3E}">
        <p14:creationId xmlns:p14="http://schemas.microsoft.com/office/powerpoint/2010/main" val="414162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Scale>
                                      <p:cBhvr>
                                        <p:cTn id="35"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4" end="4"/>
                                            </p:txEl>
                                          </p:spTgt>
                                        </p:tgtEl>
                                        <p:attrNameLst>
                                          <p:attrName>ppt_x</p:attrName>
                                          <p:attrName>ppt_y</p:attrName>
                                        </p:attrNameLst>
                                      </p:cBhvr>
                                    </p:animMotion>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Scale>
                                      <p:cBhvr>
                                        <p:cTn id="42"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
                                            <p:txEl>
                                              <p:pRg st="5" end="5"/>
                                            </p:txEl>
                                          </p:spTgt>
                                        </p:tgtEl>
                                        <p:attrNameLst>
                                          <p:attrName>ppt_x</p:attrName>
                                          <p:attrName>ppt_y</p:attrName>
                                        </p:attrNameLst>
                                      </p:cBhvr>
                                    </p:animMotion>
                                    <p:animEffect transition="in" filter="fade">
                                      <p:cBhvr>
                                        <p:cTn id="4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p:txBody>
          <a:bodyPr>
            <a:normAutofit/>
          </a:bodyPr>
          <a:lstStyle/>
          <a:p>
            <a:r>
              <a:rPr lang="es-ES" sz="2200" dirty="0" smtClean="0">
                <a:solidFill>
                  <a:schemeClr val="accent2">
                    <a:lumMod val="75000"/>
                  </a:schemeClr>
                </a:solidFill>
                <a:latin typeface="Arial"/>
                <a:cs typeface="Arial"/>
              </a:rPr>
              <a:t>Objetivos</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2398064" y="2974622"/>
            <a:ext cx="4697003" cy="2706511"/>
          </a:xfrm>
        </p:spPr>
        <p:txBody>
          <a:bodyPr>
            <a:normAutofit/>
          </a:bodyPr>
          <a:lstStyle/>
          <a:p>
            <a:pPr marL="0" indent="0">
              <a:lnSpc>
                <a:spcPct val="150000"/>
              </a:lnSpc>
              <a:buNone/>
            </a:pPr>
            <a:r>
              <a:rPr lang="es-ES" sz="1800" dirty="0" smtClean="0">
                <a:latin typeface="Arial"/>
                <a:cs typeface="Arial"/>
              </a:rPr>
              <a:t>1. Razones para realizar la evaluación</a:t>
            </a:r>
          </a:p>
          <a:p>
            <a:pPr marL="0" indent="0">
              <a:lnSpc>
                <a:spcPct val="150000"/>
              </a:lnSpc>
              <a:buNone/>
            </a:pPr>
            <a:r>
              <a:rPr lang="es-ES" sz="1800" dirty="0" smtClean="0">
                <a:latin typeface="Arial"/>
                <a:cs typeface="Arial"/>
              </a:rPr>
              <a:t>2. Objetivo general</a:t>
            </a:r>
          </a:p>
          <a:p>
            <a:pPr marL="0" indent="0">
              <a:lnSpc>
                <a:spcPct val="150000"/>
              </a:lnSpc>
              <a:buNone/>
            </a:pPr>
            <a:r>
              <a:rPr lang="es-ES" sz="1800" dirty="0" smtClean="0">
                <a:latin typeface="Arial"/>
                <a:cs typeface="Arial"/>
              </a:rPr>
              <a:t>3. Objetivos específicos</a:t>
            </a:r>
          </a:p>
        </p:txBody>
      </p:sp>
    </p:spTree>
    <p:extLst>
      <p:ext uri="{BB962C8B-B14F-4D97-AF65-F5344CB8AC3E}">
        <p14:creationId xmlns:p14="http://schemas.microsoft.com/office/powerpoint/2010/main" val="3632785854"/>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257704"/>
            <a:ext cx="8229600" cy="1143000"/>
          </a:xfrm>
        </p:spPr>
        <p:txBody>
          <a:bodyPr>
            <a:normAutofit/>
          </a:bodyPr>
          <a:lstStyle/>
          <a:p>
            <a:r>
              <a:rPr lang="es-ES" sz="2200" dirty="0" smtClean="0">
                <a:solidFill>
                  <a:schemeClr val="accent2">
                    <a:lumMod val="75000"/>
                  </a:schemeClr>
                </a:solidFill>
                <a:latin typeface="Arial"/>
                <a:cs typeface="Arial"/>
              </a:rPr>
              <a:t>Razones para realizar la evaluación</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507067" y="2709378"/>
            <a:ext cx="6341534" cy="3454400"/>
          </a:xfrm>
        </p:spPr>
        <p:txBody>
          <a:bodyPr>
            <a:normAutofit/>
          </a:bodyPr>
          <a:lstStyle/>
          <a:p>
            <a:pPr marL="0" indent="0">
              <a:lnSpc>
                <a:spcPct val="120000"/>
              </a:lnSpc>
              <a:buNone/>
            </a:pPr>
            <a:r>
              <a:rPr lang="es-ES" sz="1800" dirty="0" smtClean="0">
                <a:latin typeface="Arial"/>
                <a:cs typeface="Arial"/>
              </a:rPr>
              <a:t>Luego de una </a:t>
            </a:r>
            <a:r>
              <a:rPr lang="es-MX" sz="1800" dirty="0" smtClean="0">
                <a:latin typeface="Arial"/>
                <a:cs typeface="Arial"/>
              </a:rPr>
              <a:t>experiencia </a:t>
            </a:r>
            <a:r>
              <a:rPr lang="es-MX" sz="1800" dirty="0">
                <a:latin typeface="Arial"/>
                <a:cs typeface="Arial"/>
              </a:rPr>
              <a:t>acumulada de cerca de 25 años, </a:t>
            </a:r>
            <a:r>
              <a:rPr lang="es-MX" sz="1800" dirty="0" smtClean="0">
                <a:latin typeface="Arial"/>
                <a:cs typeface="Arial"/>
              </a:rPr>
              <a:t>la evaluación permitirá </a:t>
            </a:r>
            <a:r>
              <a:rPr lang="es-MX" sz="1800" dirty="0" smtClean="0">
                <a:solidFill>
                  <a:schemeClr val="accent2">
                    <a:lumMod val="75000"/>
                  </a:schemeClr>
                </a:solidFill>
                <a:latin typeface="Arial"/>
                <a:cs typeface="Arial"/>
              </a:rPr>
              <a:t>corroborar </a:t>
            </a:r>
            <a:r>
              <a:rPr lang="es-MX" sz="1800" dirty="0">
                <a:solidFill>
                  <a:schemeClr val="accent2">
                    <a:lumMod val="75000"/>
                  </a:schemeClr>
                </a:solidFill>
                <a:latin typeface="Arial"/>
                <a:cs typeface="Arial"/>
              </a:rPr>
              <a:t>el impacto de destinar recursos directos para vincular capital humano de alto nivel con centros de investigación, universidades e institutos, </a:t>
            </a:r>
            <a:r>
              <a:rPr lang="es-MX" sz="1800" dirty="0">
                <a:latin typeface="Arial"/>
                <a:cs typeface="Arial"/>
              </a:rPr>
              <a:t>como elementos indispensables para una sociedad y una economía basadas en el conocimiento, que promueva el desarrollo del país y el bienestar de la población. </a:t>
            </a:r>
            <a:endParaRPr lang="es-ES_tradnl" sz="1800" dirty="0">
              <a:latin typeface="Arial"/>
              <a:cs typeface="Arial"/>
            </a:endParaRPr>
          </a:p>
          <a:p>
            <a:pPr marL="0" indent="0">
              <a:lnSpc>
                <a:spcPct val="120000"/>
              </a:lnSpc>
              <a:buNone/>
            </a:pPr>
            <a:endParaRPr lang="es-ES" sz="1800" dirty="0">
              <a:latin typeface="Arial"/>
              <a:cs typeface="Arial"/>
            </a:endParaRPr>
          </a:p>
        </p:txBody>
      </p:sp>
    </p:spTree>
    <p:extLst>
      <p:ext uri="{BB962C8B-B14F-4D97-AF65-F5344CB8AC3E}">
        <p14:creationId xmlns:p14="http://schemas.microsoft.com/office/powerpoint/2010/main" val="23773958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xmlns:p14="http://schemas.microsoft.com/office/powerpoint/2010/mai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249237"/>
            <a:ext cx="8229600" cy="1143000"/>
          </a:xfrm>
        </p:spPr>
        <p:txBody>
          <a:bodyPr>
            <a:normAutofit/>
          </a:bodyPr>
          <a:lstStyle/>
          <a:p>
            <a:r>
              <a:rPr lang="es-ES" sz="2200" dirty="0" smtClean="0">
                <a:solidFill>
                  <a:schemeClr val="accent2">
                    <a:lumMod val="75000"/>
                  </a:schemeClr>
                </a:solidFill>
                <a:latin typeface="Arial"/>
                <a:cs typeface="Arial"/>
              </a:rPr>
              <a:t>Objetivo general</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143000" y="2751712"/>
            <a:ext cx="6570133" cy="3141133"/>
          </a:xfrm>
        </p:spPr>
        <p:txBody>
          <a:bodyPr>
            <a:normAutofit/>
          </a:bodyPr>
          <a:lstStyle/>
          <a:p>
            <a:pPr>
              <a:lnSpc>
                <a:spcPct val="120000"/>
              </a:lnSpc>
            </a:pPr>
            <a:r>
              <a:rPr lang="es-MX" sz="1800" dirty="0">
                <a:latin typeface="Arial"/>
                <a:cs typeface="Arial"/>
              </a:rPr>
              <a:t>Evaluar cuál ha sido la contribución, luego de casi 25 años de existencia, del Programa de Repatriación y Retención, en el desarrollo de capital humano y, consecuentemente, en el fortalecimiento y consolidación de los grupos de investigación, como una estrategia fundamental para que el desarrollo científico y tecnológico se constituya como pilar del desarrollo económico y social sostenible.</a:t>
            </a:r>
            <a:r>
              <a:rPr lang="es-ES_tradnl" sz="1800" dirty="0">
                <a:latin typeface="Arial"/>
                <a:cs typeface="Arial"/>
              </a:rPr>
              <a:t> </a:t>
            </a:r>
            <a:endParaRPr lang="es-ES" sz="1800" dirty="0">
              <a:latin typeface="Arial"/>
              <a:cs typeface="Arial"/>
            </a:endParaRPr>
          </a:p>
        </p:txBody>
      </p:sp>
    </p:spTree>
    <p:extLst>
      <p:ext uri="{BB962C8B-B14F-4D97-AF65-F5344CB8AC3E}">
        <p14:creationId xmlns:p14="http://schemas.microsoft.com/office/powerpoint/2010/main" val="36051971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xmlns:p14="http://schemas.microsoft.com/office/powerpoint/2010/main" spd="slow">
        <p:dissolv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457214"/>
            <a:ext cx="8229600" cy="719666"/>
          </a:xfrm>
        </p:spPr>
        <p:txBody>
          <a:bodyPr>
            <a:normAutofit/>
          </a:bodyPr>
          <a:lstStyle/>
          <a:p>
            <a:r>
              <a:rPr lang="es-ES" sz="2200" dirty="0" smtClean="0">
                <a:solidFill>
                  <a:schemeClr val="accent2">
                    <a:lumMod val="75000"/>
                  </a:schemeClr>
                </a:solidFill>
                <a:latin typeface="Arial"/>
                <a:cs typeface="Arial"/>
              </a:rPr>
              <a:t>Objetivos específicos</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270000" y="2391662"/>
            <a:ext cx="6866468" cy="6263411"/>
          </a:xfrm>
        </p:spPr>
        <p:txBody>
          <a:bodyPr>
            <a:noAutofit/>
          </a:bodyPr>
          <a:lstStyle/>
          <a:p>
            <a:pPr lvl="0">
              <a:lnSpc>
                <a:spcPct val="110000"/>
              </a:lnSpc>
            </a:pPr>
            <a:r>
              <a:rPr lang="es-ES_tradnl" sz="1800" dirty="0">
                <a:latin typeface="Arial"/>
                <a:cs typeface="Arial"/>
              </a:rPr>
              <a:t>Evaluar cómo ha incidido en la consolidación de grupos de investigación.</a:t>
            </a:r>
          </a:p>
          <a:p>
            <a:pPr lvl="0">
              <a:lnSpc>
                <a:spcPct val="110000"/>
              </a:lnSpc>
            </a:pPr>
            <a:r>
              <a:rPr lang="es-ES_tradnl" sz="1800" dirty="0">
                <a:latin typeface="Arial"/>
                <a:cs typeface="Arial"/>
              </a:rPr>
              <a:t>Evaluar cómo ha incidido </a:t>
            </a:r>
            <a:r>
              <a:rPr lang="es-ES_tradnl" sz="1800" dirty="0" smtClean="0">
                <a:latin typeface="Arial"/>
                <a:cs typeface="Arial"/>
              </a:rPr>
              <a:t>en </a:t>
            </a:r>
            <a:r>
              <a:rPr lang="es-ES_tradnl" sz="1800" dirty="0">
                <a:latin typeface="Arial"/>
                <a:cs typeface="Arial"/>
              </a:rPr>
              <a:t>la trayectoria académica de los beneficiados. </a:t>
            </a:r>
          </a:p>
          <a:p>
            <a:pPr lvl="0">
              <a:lnSpc>
                <a:spcPct val="110000"/>
              </a:lnSpc>
            </a:pPr>
            <a:r>
              <a:rPr lang="es-ES" sz="1800" dirty="0">
                <a:latin typeface="Arial"/>
                <a:cs typeface="Arial"/>
              </a:rPr>
              <a:t>Evaluar de qué manera ha coadyuvado en dar cobertura, reforzar o innovar áreas de </a:t>
            </a:r>
            <a:r>
              <a:rPr lang="es-ES" sz="1800" dirty="0" smtClean="0">
                <a:latin typeface="Arial"/>
                <a:cs typeface="Arial"/>
              </a:rPr>
              <a:t>conocimiento.</a:t>
            </a:r>
            <a:endParaRPr lang="es-ES_tradnl" sz="1800" dirty="0">
              <a:latin typeface="Arial"/>
              <a:cs typeface="Arial"/>
            </a:endParaRPr>
          </a:p>
          <a:p>
            <a:pPr lvl="0">
              <a:lnSpc>
                <a:spcPct val="110000"/>
              </a:lnSpc>
            </a:pPr>
            <a:r>
              <a:rPr lang="es-ES" sz="1800" dirty="0">
                <a:latin typeface="Arial"/>
                <a:cs typeface="Arial"/>
              </a:rPr>
              <a:t>Evaluar si las investigaciones realizadas se han orientado a atender demandas sectoriales específicas o resolver problemas sociales o cruciales. </a:t>
            </a:r>
            <a:endParaRPr lang="es-ES_tradnl" sz="1800" dirty="0">
              <a:latin typeface="Arial"/>
              <a:cs typeface="Arial"/>
            </a:endParaRPr>
          </a:p>
          <a:p>
            <a:pPr lvl="0">
              <a:lnSpc>
                <a:spcPct val="110000"/>
              </a:lnSpc>
            </a:pPr>
            <a:r>
              <a:rPr lang="es-ES" sz="1800" dirty="0">
                <a:latin typeface="Arial"/>
                <a:cs typeface="Arial"/>
              </a:rPr>
              <a:t>Evaluar </a:t>
            </a:r>
            <a:r>
              <a:rPr lang="es-ES" sz="1800" dirty="0" smtClean="0">
                <a:latin typeface="Arial"/>
                <a:cs typeface="Arial"/>
              </a:rPr>
              <a:t>si se han </a:t>
            </a:r>
            <a:r>
              <a:rPr lang="es-ES" sz="1800" dirty="0">
                <a:latin typeface="Arial"/>
                <a:cs typeface="Arial"/>
              </a:rPr>
              <a:t>atendido los resultados obtenidos de evaluaciones previas.</a:t>
            </a:r>
            <a:endParaRPr lang="es-ES_tradnl" sz="1800" dirty="0">
              <a:latin typeface="Arial"/>
              <a:cs typeface="Arial"/>
            </a:endParaRPr>
          </a:p>
          <a:p>
            <a:pPr marL="0" indent="0">
              <a:lnSpc>
                <a:spcPct val="110000"/>
              </a:lnSpc>
              <a:buNone/>
            </a:pPr>
            <a:endParaRPr lang="es-ES" sz="2400" dirty="0"/>
          </a:p>
        </p:txBody>
      </p:sp>
    </p:spTree>
    <p:extLst>
      <p:ext uri="{BB962C8B-B14F-4D97-AF65-F5344CB8AC3E}">
        <p14:creationId xmlns:p14="http://schemas.microsoft.com/office/powerpoint/2010/main" val="3272638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753531" y="2312928"/>
            <a:ext cx="7770813" cy="4020141"/>
          </a:xfrm>
        </p:spPr>
        <p:txBody>
          <a:bodyPr>
            <a:normAutofit/>
          </a:bodyPr>
          <a:lstStyle/>
          <a:p>
            <a:pPr lvl="0"/>
            <a:r>
              <a:rPr lang="es-ES" sz="1800" dirty="0" smtClean="0">
                <a:latin typeface="Arial"/>
                <a:cs typeface="Arial"/>
              </a:rPr>
              <a:t>Evaluar si ha coadyuvado en la descentralización geográfica e institucional.</a:t>
            </a:r>
            <a:endParaRPr lang="es-ES_tradnl" sz="1800" dirty="0" smtClean="0">
              <a:latin typeface="Arial"/>
              <a:cs typeface="Arial"/>
            </a:endParaRPr>
          </a:p>
          <a:p>
            <a:pPr lvl="0"/>
            <a:r>
              <a:rPr lang="es-ES" sz="1800" dirty="0" smtClean="0">
                <a:latin typeface="Arial"/>
                <a:cs typeface="Arial"/>
              </a:rPr>
              <a:t>Evaluar </a:t>
            </a:r>
            <a:r>
              <a:rPr lang="es-ES" sz="1800" dirty="0">
                <a:latin typeface="Arial"/>
                <a:cs typeface="Arial"/>
              </a:rPr>
              <a:t>si ha alentado </a:t>
            </a:r>
            <a:r>
              <a:rPr lang="es-MX" sz="1800" dirty="0">
                <a:latin typeface="Arial"/>
                <a:cs typeface="Arial"/>
              </a:rPr>
              <a:t>acciones de cooperación con actores locales, nacionales e internacionales</a:t>
            </a:r>
            <a:endParaRPr lang="es-ES_tradnl" sz="1800" dirty="0">
              <a:latin typeface="Arial"/>
              <a:cs typeface="Arial"/>
            </a:endParaRPr>
          </a:p>
          <a:p>
            <a:pPr lvl="0"/>
            <a:r>
              <a:rPr lang="es-ES" sz="1800" dirty="0" smtClean="0">
                <a:latin typeface="Arial"/>
                <a:cs typeface="Arial"/>
              </a:rPr>
              <a:t>Evaluar si se ha logrado vincular al sector privado en el financiamiento para la formación de capital humano en ciencia y tecnología para el país.</a:t>
            </a:r>
            <a:endParaRPr lang="es-ES_tradnl" sz="1800" dirty="0" smtClean="0">
              <a:latin typeface="Arial"/>
              <a:cs typeface="Arial"/>
            </a:endParaRPr>
          </a:p>
          <a:p>
            <a:pPr lvl="0"/>
            <a:r>
              <a:rPr lang="es-ES" sz="1800" dirty="0" smtClean="0">
                <a:latin typeface="Arial"/>
                <a:cs typeface="Arial"/>
              </a:rPr>
              <a:t>Evaluar </a:t>
            </a:r>
            <a:r>
              <a:rPr lang="es-ES" sz="1800" dirty="0">
                <a:latin typeface="Arial"/>
                <a:cs typeface="Arial"/>
              </a:rPr>
              <a:t>la forma en que este programa se ha relacionado con otros que ofrece el CONACYT, como el de Becas, Estancias Posdoctorales, Cátedras Patrimoniales, Sistema Nacional de Investigadores, Programa Nacional de Posgrados de Calidad, Programa para el Desarrollo Científico y Tecnológico o el Programa de Estímulos a la Innovación. </a:t>
            </a:r>
          </a:p>
        </p:txBody>
      </p:sp>
    </p:spTree>
    <p:extLst>
      <p:ext uri="{BB962C8B-B14F-4D97-AF65-F5344CB8AC3E}">
        <p14:creationId xmlns:p14="http://schemas.microsoft.com/office/powerpoint/2010/main" val="257391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846667" y="2294467"/>
            <a:ext cx="7620000" cy="4563533"/>
          </a:xfrm>
        </p:spPr>
        <p:txBody>
          <a:bodyPr>
            <a:noAutofit/>
          </a:bodyPr>
          <a:lstStyle/>
          <a:p>
            <a:pPr marL="0" indent="0" algn="ctr">
              <a:lnSpc>
                <a:spcPct val="130000"/>
              </a:lnSpc>
              <a:buNone/>
            </a:pPr>
            <a:r>
              <a:rPr lang="es-ES" sz="1800" dirty="0" smtClean="0">
                <a:latin typeface="Arial"/>
                <a:cs typeface="Arial"/>
              </a:rPr>
              <a:t>No obstante, en el mencionado documento quedó asentado que el Programa debía llevar a cabo un </a:t>
            </a:r>
            <a:r>
              <a:rPr lang="es-ES" sz="1800" b="1" u="sng" dirty="0" smtClean="0">
                <a:latin typeface="Arial"/>
                <a:cs typeface="Arial"/>
              </a:rPr>
              <a:t>ejercicio de evaluación de sus programas de Repatriación y Retención</a:t>
            </a:r>
            <a:r>
              <a:rPr lang="es-ES" sz="1800" dirty="0" smtClean="0">
                <a:latin typeface="Arial"/>
                <a:cs typeface="Arial"/>
              </a:rPr>
              <a:t>, para definir con mayor claridad su objetivo. Para ello, se recomendó seguir los </a:t>
            </a:r>
            <a:r>
              <a:rPr lang="es-ES" sz="1800" dirty="0">
                <a:solidFill>
                  <a:schemeClr val="accent2">
                    <a:lumMod val="75000"/>
                  </a:schemeClr>
                </a:solidFill>
                <a:latin typeface="Arial"/>
                <a:cs typeface="Arial"/>
              </a:rPr>
              <a:t>lineamientos contenidos en el “Guión del Análisis de Factibilidad para llevar a cabo una Evaluación de Impacto”</a:t>
            </a:r>
            <a:r>
              <a:rPr lang="es-ES" sz="1800" dirty="0">
                <a:solidFill>
                  <a:srgbClr val="FFFF00"/>
                </a:solidFill>
                <a:latin typeface="Arial"/>
                <a:cs typeface="Arial"/>
              </a:rPr>
              <a:t> </a:t>
            </a:r>
            <a:r>
              <a:rPr lang="es-ES" sz="1800" b="1" dirty="0">
                <a:latin typeface="Arial"/>
                <a:cs typeface="Arial"/>
              </a:rPr>
              <a:t>del </a:t>
            </a:r>
            <a:r>
              <a:rPr lang="es-ES" sz="1800" b="1" dirty="0" smtClean="0">
                <a:latin typeface="Arial"/>
                <a:cs typeface="Arial"/>
              </a:rPr>
              <a:t>CONEVAL.</a:t>
            </a:r>
          </a:p>
          <a:p>
            <a:pPr marL="0" indent="0" algn="ctr">
              <a:lnSpc>
                <a:spcPct val="130000"/>
              </a:lnSpc>
              <a:buNone/>
            </a:pPr>
            <a:endParaRPr lang="es-ES" sz="3200" dirty="0" smtClean="0"/>
          </a:p>
          <a:p>
            <a:pPr algn="ctr">
              <a:lnSpc>
                <a:spcPct val="130000"/>
              </a:lnSpc>
            </a:pPr>
            <a:endParaRPr lang="es-ES" sz="3200" dirty="0"/>
          </a:p>
        </p:txBody>
      </p:sp>
    </p:spTree>
    <p:extLst>
      <p:ext uri="{BB962C8B-B14F-4D97-AF65-F5344CB8AC3E}">
        <p14:creationId xmlns:p14="http://schemas.microsoft.com/office/powerpoint/2010/main" val="610431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300039"/>
            <a:ext cx="8229600" cy="1020762"/>
          </a:xfrm>
        </p:spPr>
        <p:txBody>
          <a:bodyPr>
            <a:normAutofit/>
          </a:bodyPr>
          <a:lstStyle/>
          <a:p>
            <a:r>
              <a:rPr lang="es-ES" sz="2200" dirty="0" smtClean="0">
                <a:solidFill>
                  <a:schemeClr val="accent2">
                    <a:lumMod val="75000"/>
                  </a:schemeClr>
                </a:solidFill>
                <a:latin typeface="Arial"/>
                <a:cs typeface="Arial"/>
              </a:rPr>
              <a:t>Información disponible y fuentes</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253066" y="2455335"/>
            <a:ext cx="6824133" cy="3175000"/>
          </a:xfrm>
        </p:spPr>
        <p:txBody>
          <a:bodyPr>
            <a:normAutofit/>
          </a:bodyPr>
          <a:lstStyle/>
          <a:p>
            <a:pPr lvl="0">
              <a:lnSpc>
                <a:spcPct val="110000"/>
              </a:lnSpc>
            </a:pPr>
            <a:r>
              <a:rPr lang="es-MX" sz="1800" dirty="0">
                <a:latin typeface="Arial"/>
                <a:cs typeface="Arial"/>
              </a:rPr>
              <a:t>Diversas evaluaciones realizadas al Programa de Repatriación y Retención por el </a:t>
            </a:r>
            <a:r>
              <a:rPr lang="es-MX" sz="1800" dirty="0" smtClean="0">
                <a:latin typeface="Arial"/>
                <a:cs typeface="Arial"/>
              </a:rPr>
              <a:t>CONACYT</a:t>
            </a:r>
          </a:p>
          <a:p>
            <a:pPr lvl="0">
              <a:lnSpc>
                <a:spcPct val="110000"/>
              </a:lnSpc>
            </a:pPr>
            <a:r>
              <a:rPr lang="es-MX" sz="1800" dirty="0" smtClean="0">
                <a:latin typeface="Arial"/>
                <a:cs typeface="Arial"/>
              </a:rPr>
              <a:t>Base </a:t>
            </a:r>
            <a:r>
              <a:rPr lang="es-MX" sz="1800" dirty="0">
                <a:latin typeface="Arial"/>
                <a:cs typeface="Arial"/>
              </a:rPr>
              <a:t>de datos del Programa de Repatriación y Retención, con información sobre el investigador apoyado, género, edad e institución postulante. </a:t>
            </a:r>
            <a:endParaRPr lang="es-ES_tradnl" sz="1800" dirty="0">
              <a:latin typeface="Arial"/>
              <a:cs typeface="Arial"/>
            </a:endParaRPr>
          </a:p>
          <a:p>
            <a:pPr lvl="0">
              <a:lnSpc>
                <a:spcPct val="110000"/>
              </a:lnSpc>
            </a:pPr>
            <a:r>
              <a:rPr lang="es-MX" sz="1800" dirty="0" smtClean="0">
                <a:latin typeface="Arial"/>
                <a:cs typeface="Arial"/>
              </a:rPr>
              <a:t>Cuestionarios </a:t>
            </a:r>
            <a:r>
              <a:rPr lang="es-MX" sz="1800" dirty="0">
                <a:latin typeface="Arial"/>
                <a:cs typeface="Arial"/>
              </a:rPr>
              <a:t>llenados por los investigadores </a:t>
            </a:r>
            <a:r>
              <a:rPr lang="es-MX" sz="1800" dirty="0" smtClean="0">
                <a:latin typeface="Arial"/>
                <a:cs typeface="Arial"/>
              </a:rPr>
              <a:t>apoyados</a:t>
            </a:r>
            <a:r>
              <a:rPr lang="es-MX" sz="1800" dirty="0">
                <a:latin typeface="Arial"/>
                <a:cs typeface="Arial"/>
              </a:rPr>
              <a:t> </a:t>
            </a:r>
            <a:r>
              <a:rPr lang="es-MX" sz="1800" dirty="0" smtClean="0">
                <a:latin typeface="Arial"/>
                <a:cs typeface="Arial"/>
              </a:rPr>
              <a:t>y por los investigadores anfitriones</a:t>
            </a:r>
            <a:endParaRPr lang="es-MX" sz="1800" dirty="0">
              <a:latin typeface="Arial"/>
              <a:cs typeface="Arial"/>
            </a:endParaRPr>
          </a:p>
          <a:p>
            <a:pPr lvl="0">
              <a:lnSpc>
                <a:spcPct val="110000"/>
              </a:lnSpc>
            </a:pPr>
            <a:r>
              <a:rPr lang="es-MX" sz="1800" dirty="0" smtClean="0">
                <a:latin typeface="Arial"/>
                <a:cs typeface="Arial"/>
              </a:rPr>
              <a:t>Reglamentos, convocatorias, lineamientos, informes de actividades, MIR, páginas web de instituciones apoyadas</a:t>
            </a:r>
            <a:endParaRPr lang="es-ES" sz="1800" dirty="0">
              <a:latin typeface="Arial"/>
              <a:cs typeface="Arial"/>
            </a:endParaRPr>
          </a:p>
        </p:txBody>
      </p:sp>
    </p:spTree>
    <p:extLst>
      <p:ext uri="{BB962C8B-B14F-4D97-AF65-F5344CB8AC3E}">
        <p14:creationId xmlns:p14="http://schemas.microsoft.com/office/powerpoint/2010/main" val="3559641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274638"/>
            <a:ext cx="8229600" cy="859895"/>
          </a:xfrm>
        </p:spPr>
        <p:txBody>
          <a:bodyPr/>
          <a:lstStyle/>
          <a:p>
            <a:r>
              <a:rPr lang="es-ES" dirty="0"/>
              <a:t> </a:t>
            </a:r>
            <a:r>
              <a:rPr lang="es-ES" sz="2200" dirty="0" smtClean="0">
                <a:solidFill>
                  <a:schemeClr val="accent2">
                    <a:lumMod val="75000"/>
                  </a:schemeClr>
                </a:solidFill>
                <a:latin typeface="Arial"/>
                <a:cs typeface="Arial"/>
              </a:rPr>
              <a:t>Metodología aplicable</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1016000" y="2539172"/>
            <a:ext cx="7120467" cy="4806239"/>
          </a:xfrm>
        </p:spPr>
        <p:txBody>
          <a:bodyPr>
            <a:normAutofit/>
          </a:bodyPr>
          <a:lstStyle/>
          <a:p>
            <a:r>
              <a:rPr lang="es-ES" sz="1800" dirty="0" smtClean="0">
                <a:latin typeface="Arial"/>
                <a:cs typeface="Arial"/>
              </a:rPr>
              <a:t>Revisión documental de expedientes físicos del programa, para complementarla con indicadores relevantes:  Nivel actual en el SNI, permanencia de los investigadores en las instituciones apoyadas, convenios de colaboración</a:t>
            </a:r>
          </a:p>
          <a:p>
            <a:r>
              <a:rPr lang="es-ES" sz="1800" dirty="0" smtClean="0">
                <a:latin typeface="Arial"/>
                <a:cs typeface="Arial"/>
              </a:rPr>
              <a:t>Análisis estadístico-descriptivo. </a:t>
            </a:r>
          </a:p>
          <a:p>
            <a:r>
              <a:rPr lang="es-ES" sz="1800" dirty="0" smtClean="0">
                <a:latin typeface="Arial"/>
                <a:cs typeface="Arial"/>
              </a:rPr>
              <a:t>Revisión cualitativa de los cuestionarios. </a:t>
            </a:r>
          </a:p>
          <a:p>
            <a:r>
              <a:rPr lang="es-MX" sz="1800" dirty="0" smtClean="0">
                <a:effectLst/>
                <a:latin typeface="Arial"/>
                <a:cs typeface="Arial"/>
              </a:rPr>
              <a:t>Será </a:t>
            </a:r>
            <a:r>
              <a:rPr lang="es-MX" sz="1800" dirty="0">
                <a:effectLst/>
                <a:latin typeface="Arial"/>
                <a:cs typeface="Arial"/>
              </a:rPr>
              <a:t>de gran utilidad comparar los resultados obtenidos de esta evaluación, con los que se obtuvieron en la primera década de existencia del programa. De haber alguna diferencia en esta evaluación comparativa, puede atribuirse a un impacto del programa (Duflo, Grennerster y Kremer, 2007:5). </a:t>
            </a:r>
            <a:endParaRPr lang="es-ES" sz="1800" dirty="0">
              <a:latin typeface="Arial"/>
              <a:cs typeface="Arial"/>
            </a:endParaRPr>
          </a:p>
        </p:txBody>
      </p:sp>
    </p:spTree>
    <p:extLst>
      <p:ext uri="{BB962C8B-B14F-4D97-AF65-F5344CB8AC3E}">
        <p14:creationId xmlns:p14="http://schemas.microsoft.com/office/powerpoint/2010/main" val="2315608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Marcador de contenido 2"/>
          <p:cNvSpPr>
            <a:spLocks noGrp="1"/>
          </p:cNvSpPr>
          <p:nvPr>
            <p:ph idx="1"/>
          </p:nvPr>
        </p:nvSpPr>
        <p:spPr>
          <a:xfrm>
            <a:off x="1329265" y="2358771"/>
            <a:ext cx="6781801" cy="4245232"/>
          </a:xfrm>
        </p:spPr>
        <p:txBody>
          <a:bodyPr>
            <a:noAutofit/>
          </a:bodyPr>
          <a:lstStyle/>
          <a:p>
            <a:pPr marL="0" indent="0">
              <a:lnSpc>
                <a:spcPct val="110000"/>
              </a:lnSpc>
              <a:buNone/>
            </a:pPr>
            <a:r>
              <a:rPr lang="es-MX" sz="1800" dirty="0" smtClean="0">
                <a:effectLst/>
                <a:latin typeface="Arial"/>
                <a:cs typeface="Arial"/>
              </a:rPr>
              <a:t>Entre los </a:t>
            </a:r>
            <a:r>
              <a:rPr lang="es-MX" sz="1800" dirty="0">
                <a:effectLst/>
                <a:latin typeface="Arial"/>
                <a:cs typeface="Arial"/>
              </a:rPr>
              <a:t>indicadores que vale la pena destacar, es el hecho de que, a lo largo de la primera década del programa, el Distrito Federal concentraba buena parte de los apoyos, cifras que contrastan notoriamente con la situación actual, donde alcanza apenas el 23.1%, en tanto que entidades como el Estado de México alcanzan el 7.8%, Nuevo León el 6.8%, Puebla el 5.9% y Veracruz el 5.6%. Otra información relevante se obtiene al constatar cómo el programa ha alentado el surgimiento de nuevas líneas de investigación, estrechamente relacionadas con prioridades y necesidades regionales y generales del país, así como nuevas formas de colaboración entre los sectores gubernamentales, académicos y empresariales. </a:t>
            </a:r>
            <a:endParaRPr lang="es-ES_tradnl" sz="1800" dirty="0">
              <a:effectLst/>
              <a:latin typeface="Arial"/>
              <a:cs typeface="Arial"/>
            </a:endParaRPr>
          </a:p>
          <a:p>
            <a:endParaRPr lang="es-ES" sz="2400" dirty="0"/>
          </a:p>
        </p:txBody>
      </p:sp>
    </p:spTree>
    <p:extLst>
      <p:ext uri="{BB962C8B-B14F-4D97-AF65-F5344CB8AC3E}">
        <p14:creationId xmlns:p14="http://schemas.microsoft.com/office/powerpoint/2010/main" val="35346673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685800" y="433813"/>
            <a:ext cx="7770813" cy="821841"/>
          </a:xfrm>
        </p:spPr>
        <p:txBody>
          <a:bodyPr>
            <a:normAutofit/>
          </a:bodyPr>
          <a:lstStyle/>
          <a:p>
            <a:r>
              <a:rPr lang="es-ES" sz="2200" dirty="0" smtClean="0">
                <a:solidFill>
                  <a:schemeClr val="accent2">
                    <a:lumMod val="75000"/>
                  </a:schemeClr>
                </a:solidFill>
                <a:latin typeface="Arial"/>
                <a:cs typeface="Arial"/>
              </a:rPr>
              <a:t>CONCLUSIONES</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922867" y="2381765"/>
            <a:ext cx="7374466" cy="4027559"/>
          </a:xfrm>
        </p:spPr>
        <p:txBody>
          <a:bodyPr>
            <a:normAutofit/>
          </a:bodyPr>
          <a:lstStyle/>
          <a:p>
            <a:pPr marL="0" indent="0">
              <a:lnSpc>
                <a:spcPct val="110000"/>
              </a:lnSpc>
              <a:buNone/>
            </a:pPr>
            <a:r>
              <a:rPr lang="es-ES" sz="1800" dirty="0" smtClean="0">
                <a:latin typeface="Arial"/>
                <a:cs typeface="Arial"/>
              </a:rPr>
              <a:t>Los resultados preliminares del análisis de factibilidad para una evaluación de impacto arrojan resultados positivos:</a:t>
            </a:r>
          </a:p>
          <a:p>
            <a:pPr marL="0" indent="0">
              <a:lnSpc>
                <a:spcPct val="110000"/>
              </a:lnSpc>
              <a:buNone/>
            </a:pPr>
            <a:r>
              <a:rPr lang="es-ES" sz="1800" dirty="0" smtClean="0">
                <a:latin typeface="Arial"/>
                <a:cs typeface="Arial"/>
              </a:rPr>
              <a:t>Los programas de Repatriados y Retenidos han tenido una </a:t>
            </a:r>
            <a:r>
              <a:rPr lang="es-ES" sz="1800" smtClean="0">
                <a:latin typeface="Arial"/>
                <a:cs typeface="Arial"/>
              </a:rPr>
              <a:t>evolución favorable. </a:t>
            </a:r>
            <a:r>
              <a:rPr lang="es-ES" sz="1800" dirty="0" smtClean="0">
                <a:solidFill>
                  <a:srgbClr val="FFFFFF"/>
                </a:solidFill>
                <a:latin typeface="Arial"/>
                <a:cs typeface="Arial"/>
              </a:rPr>
              <a:t>para </a:t>
            </a:r>
            <a:r>
              <a:rPr lang="es-ES" sz="1800" dirty="0">
                <a:solidFill>
                  <a:srgbClr val="FFFFFF"/>
                </a:solidFill>
                <a:latin typeface="Arial"/>
                <a:cs typeface="Arial"/>
              </a:rPr>
              <a:t>convertirse en una valiosa estrategia para coadyuvar </a:t>
            </a:r>
            <a:r>
              <a:rPr lang="es-ES" sz="1800" dirty="0" smtClean="0">
                <a:latin typeface="Arial"/>
                <a:cs typeface="Arial"/>
              </a:rPr>
              <a:t>Existe suficiente información documental y estadística para valorar con precisión los resultados.</a:t>
            </a:r>
          </a:p>
          <a:p>
            <a:pPr marL="0" indent="0">
              <a:lnSpc>
                <a:spcPct val="110000"/>
              </a:lnSpc>
              <a:buNone/>
            </a:pPr>
            <a:r>
              <a:rPr lang="es-ES" sz="1800" dirty="0" smtClean="0">
                <a:latin typeface="Arial"/>
                <a:cs typeface="Arial"/>
              </a:rPr>
              <a:t>Los programas han contribuido notablemente en las tareas de descentralización educativa.</a:t>
            </a:r>
          </a:p>
          <a:p>
            <a:pPr marL="0" indent="0">
              <a:lnSpc>
                <a:spcPct val="110000"/>
              </a:lnSpc>
              <a:buNone/>
            </a:pPr>
            <a:r>
              <a:rPr lang="es-ES" sz="1800" dirty="0" smtClean="0">
                <a:latin typeface="Arial"/>
                <a:cs typeface="Arial"/>
              </a:rPr>
              <a:t>Los programas han contribuido en la creación y consolidación de líneas de investigación que buscan solucionar problemáticas nacionales.</a:t>
            </a:r>
            <a:endParaRPr lang="es-ES" sz="1800" dirty="0">
              <a:latin typeface="Arial"/>
              <a:cs typeface="Arial"/>
            </a:endParaRPr>
          </a:p>
        </p:txBody>
      </p:sp>
    </p:spTree>
    <p:extLst>
      <p:ext uri="{BB962C8B-B14F-4D97-AF65-F5344CB8AC3E}">
        <p14:creationId xmlns:p14="http://schemas.microsoft.com/office/powerpoint/2010/main" val="341234410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FONDO INTERIO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368064" y="330839"/>
            <a:ext cx="8462675" cy="764404"/>
          </a:xfrm>
        </p:spPr>
        <p:txBody>
          <a:bodyPr>
            <a:noAutofit/>
          </a:bodyPr>
          <a:lstStyle/>
          <a:p>
            <a:r>
              <a:rPr lang="es-ES" sz="2000" dirty="0" smtClean="0">
                <a:solidFill>
                  <a:schemeClr val="accent2">
                    <a:lumMod val="75000"/>
                  </a:schemeClr>
                </a:solidFill>
                <a:latin typeface="Arial"/>
                <a:cs typeface="Arial"/>
              </a:rPr>
              <a:t>Documentos revisados para el análisis de factibilidad</a:t>
            </a:r>
            <a:endParaRPr lang="es-ES" sz="20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728132" y="2293086"/>
            <a:ext cx="7687735" cy="5125326"/>
          </a:xfrm>
        </p:spPr>
        <p:txBody>
          <a:bodyPr>
            <a:noAutofit/>
          </a:bodyPr>
          <a:lstStyle/>
          <a:p>
            <a:pPr lvl="0">
              <a:lnSpc>
                <a:spcPct val="90000"/>
              </a:lnSpc>
              <a:spcAft>
                <a:spcPts val="1200"/>
              </a:spcAft>
              <a:buFont typeface="Wingdings" charset="2"/>
              <a:buChar char="v"/>
            </a:pPr>
            <a:r>
              <a:rPr lang="es-MX" sz="1800" dirty="0" smtClean="0"/>
              <a:t>Archivo histórico </a:t>
            </a:r>
            <a:r>
              <a:rPr lang="es-MX" sz="1800" dirty="0"/>
              <a:t>de </a:t>
            </a:r>
            <a:r>
              <a:rPr lang="es-MX" sz="1800" dirty="0" smtClean="0"/>
              <a:t>convocatorias, </a:t>
            </a:r>
            <a:r>
              <a:rPr lang="es-MX" sz="1800" dirty="0"/>
              <a:t>términos de </a:t>
            </a:r>
            <a:r>
              <a:rPr lang="es-MX" sz="1800" dirty="0" smtClean="0"/>
              <a:t>referencia y reglamentos.</a:t>
            </a:r>
            <a:endParaRPr lang="es-ES_tradnl" sz="1800" dirty="0"/>
          </a:p>
          <a:p>
            <a:pPr lvl="0">
              <a:lnSpc>
                <a:spcPct val="90000"/>
              </a:lnSpc>
              <a:spcAft>
                <a:spcPts val="1200"/>
              </a:spcAft>
              <a:buFont typeface="Wingdings" charset="2"/>
              <a:buChar char="v"/>
            </a:pPr>
            <a:r>
              <a:rPr lang="es-MX" sz="1800" dirty="0" smtClean="0"/>
              <a:t>Evaluación realizada al </a:t>
            </a:r>
            <a:r>
              <a:rPr lang="es-MX" sz="1800" dirty="0"/>
              <a:t>cumplirse diez años del programa. </a:t>
            </a:r>
            <a:endParaRPr lang="es-ES_tradnl" sz="1800" dirty="0"/>
          </a:p>
          <a:p>
            <a:pPr lvl="0">
              <a:lnSpc>
                <a:spcPct val="90000"/>
              </a:lnSpc>
              <a:spcAft>
                <a:spcPts val="1200"/>
              </a:spcAft>
              <a:buFont typeface="Wingdings" charset="2"/>
              <a:buChar char="v"/>
            </a:pPr>
            <a:r>
              <a:rPr lang="es-MX" sz="1800" dirty="0"/>
              <a:t>E</a:t>
            </a:r>
            <a:r>
              <a:rPr lang="es-MX" sz="1800" dirty="0" smtClean="0"/>
              <a:t>valuaciones realizadas </a:t>
            </a:r>
            <a:r>
              <a:rPr lang="es-MX" sz="1800" dirty="0"/>
              <a:t>al programa de Repatriados y Retenidos, al Programa de Consolidación Institucional, y a otros programas de formación de recursos humanos, para identificar las recomendaciones formuladas al programa, el seguimiento dado a las mismas, y las modificaciones que han supuesto en el desarrollo del mismo.</a:t>
            </a:r>
            <a:endParaRPr lang="es-ES_tradnl" sz="1800" dirty="0"/>
          </a:p>
          <a:p>
            <a:pPr lvl="0">
              <a:lnSpc>
                <a:spcPct val="90000"/>
              </a:lnSpc>
              <a:spcAft>
                <a:spcPts val="1200"/>
              </a:spcAft>
              <a:buFont typeface="Wingdings" charset="2"/>
              <a:buChar char="v"/>
            </a:pPr>
            <a:r>
              <a:rPr lang="es-MX" sz="1800" dirty="0" smtClean="0"/>
              <a:t>Información estadística sobre </a:t>
            </a:r>
            <a:r>
              <a:rPr lang="es-MX" sz="1800" dirty="0"/>
              <a:t>la cobertura, mecanismos de focalización y beneficiarios directos</a:t>
            </a:r>
            <a:r>
              <a:rPr lang="es-MX" sz="1800" dirty="0" smtClean="0"/>
              <a:t>.</a:t>
            </a:r>
          </a:p>
          <a:p>
            <a:pPr>
              <a:lnSpc>
                <a:spcPct val="90000"/>
              </a:lnSpc>
              <a:spcAft>
                <a:spcPts val="1200"/>
              </a:spcAft>
              <a:buFont typeface="Wingdings" charset="2"/>
              <a:buChar char="v"/>
            </a:pPr>
            <a:r>
              <a:rPr lang="es-MX" sz="1800" dirty="0"/>
              <a:t>Información hemerográfica en torno al programa y sus resultados. </a:t>
            </a:r>
            <a:endParaRPr lang="es-ES_tradnl" sz="1800" dirty="0"/>
          </a:p>
          <a:p>
            <a:pPr lvl="0">
              <a:lnSpc>
                <a:spcPct val="90000"/>
              </a:lnSpc>
              <a:spcAft>
                <a:spcPts val="1200"/>
              </a:spcAft>
              <a:buFont typeface="Wingdings" charset="2"/>
              <a:buChar char="v"/>
            </a:pPr>
            <a:endParaRPr lang="es-ES_tradnl" sz="1800" dirty="0"/>
          </a:p>
        </p:txBody>
      </p:sp>
    </p:spTree>
    <p:extLst>
      <p:ext uri="{BB962C8B-B14F-4D97-AF65-F5344CB8AC3E}">
        <p14:creationId xmlns:p14="http://schemas.microsoft.com/office/powerpoint/2010/main" val="891774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200" y="359308"/>
            <a:ext cx="8229600" cy="800629"/>
          </a:xfrm>
        </p:spPr>
        <p:txBody>
          <a:bodyPr>
            <a:normAutofit/>
          </a:bodyPr>
          <a:lstStyle/>
          <a:p>
            <a:r>
              <a:rPr lang="es-ES" sz="2200" dirty="0" smtClean="0">
                <a:solidFill>
                  <a:schemeClr val="accent2">
                    <a:lumMod val="75000"/>
                  </a:schemeClr>
                </a:solidFill>
                <a:latin typeface="Arial"/>
                <a:cs typeface="Arial"/>
              </a:rPr>
              <a:t>Contenido</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2446909" y="2904118"/>
            <a:ext cx="6189133" cy="4525963"/>
          </a:xfrm>
        </p:spPr>
        <p:txBody>
          <a:bodyPr>
            <a:normAutofit/>
          </a:bodyPr>
          <a:lstStyle/>
          <a:p>
            <a:pPr marL="400050" lvl="1" indent="0">
              <a:buNone/>
            </a:pPr>
            <a:r>
              <a:rPr lang="es-ES" sz="1800" dirty="0" smtClean="0">
                <a:latin typeface="Arial"/>
                <a:cs typeface="Arial"/>
              </a:rPr>
              <a:t>1. Antecedentes </a:t>
            </a:r>
            <a:r>
              <a:rPr lang="es-ES" sz="1800" dirty="0">
                <a:latin typeface="Arial"/>
                <a:cs typeface="Arial"/>
              </a:rPr>
              <a:t>del programa</a:t>
            </a:r>
          </a:p>
          <a:p>
            <a:pPr marL="400050" lvl="1" indent="0">
              <a:buNone/>
            </a:pPr>
            <a:r>
              <a:rPr lang="es-ES" sz="1800" dirty="0">
                <a:latin typeface="Arial"/>
                <a:cs typeface="Arial"/>
              </a:rPr>
              <a:t>2. Diseño de la intervención</a:t>
            </a:r>
          </a:p>
          <a:p>
            <a:pPr marL="400050" lvl="1" indent="0">
              <a:buNone/>
            </a:pPr>
            <a:r>
              <a:rPr lang="es-ES" sz="1800" dirty="0">
                <a:latin typeface="Arial"/>
                <a:cs typeface="Arial"/>
              </a:rPr>
              <a:t>3. Objetivos de la evaluación</a:t>
            </a:r>
          </a:p>
          <a:p>
            <a:pPr marL="400050" lvl="1" indent="0">
              <a:buNone/>
            </a:pPr>
            <a:r>
              <a:rPr lang="es-ES" sz="1800" dirty="0">
                <a:latin typeface="Arial"/>
                <a:cs typeface="Arial"/>
              </a:rPr>
              <a:t>4. Información disponible y fuentes</a:t>
            </a:r>
          </a:p>
          <a:p>
            <a:pPr marL="400050" lvl="1" indent="0">
              <a:buNone/>
            </a:pPr>
            <a:r>
              <a:rPr lang="es-ES" sz="1800" dirty="0">
                <a:latin typeface="Arial"/>
                <a:cs typeface="Arial"/>
              </a:rPr>
              <a:t>5. Metodología aplicable</a:t>
            </a:r>
          </a:p>
          <a:p>
            <a:pPr marL="0" indent="0">
              <a:buNone/>
            </a:pPr>
            <a:endParaRPr lang="es-ES" sz="3200" dirty="0"/>
          </a:p>
        </p:txBody>
      </p:sp>
    </p:spTree>
    <p:extLst>
      <p:ext uri="{BB962C8B-B14F-4D97-AF65-F5344CB8AC3E}">
        <p14:creationId xmlns:p14="http://schemas.microsoft.com/office/powerpoint/2010/main" val="3651307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14865" y="206902"/>
            <a:ext cx="8229600" cy="1143000"/>
          </a:xfrm>
        </p:spPr>
        <p:txBody>
          <a:bodyPr>
            <a:normAutofit/>
          </a:bodyPr>
          <a:lstStyle/>
          <a:p>
            <a:r>
              <a:rPr lang="es-ES" sz="2200" dirty="0" smtClean="0">
                <a:solidFill>
                  <a:schemeClr val="accent2">
                    <a:lumMod val="75000"/>
                  </a:schemeClr>
                </a:solidFill>
                <a:latin typeface="Arial"/>
                <a:cs typeface="Arial"/>
              </a:rPr>
              <a:t>Antecedentes del programa</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2692437" y="2548472"/>
            <a:ext cx="5867400" cy="3721630"/>
          </a:xfrm>
        </p:spPr>
        <p:txBody>
          <a:bodyPr>
            <a:normAutofit/>
          </a:bodyPr>
          <a:lstStyle/>
          <a:p>
            <a:pPr marL="0" indent="0">
              <a:lnSpc>
                <a:spcPct val="150000"/>
              </a:lnSpc>
              <a:buNone/>
            </a:pPr>
            <a:r>
              <a:rPr lang="es-ES" sz="2000" dirty="0" smtClean="0">
                <a:latin typeface="Arial"/>
                <a:cs typeface="Arial"/>
              </a:rPr>
              <a:t>1. Surgimiento</a:t>
            </a:r>
          </a:p>
          <a:p>
            <a:pPr marL="0" indent="0">
              <a:lnSpc>
                <a:spcPct val="150000"/>
              </a:lnSpc>
              <a:buNone/>
            </a:pPr>
            <a:r>
              <a:rPr lang="es-ES" sz="2000" dirty="0" smtClean="0">
                <a:latin typeface="Arial"/>
                <a:cs typeface="Arial"/>
              </a:rPr>
              <a:t>2. Diagnóstico del problema</a:t>
            </a:r>
          </a:p>
          <a:p>
            <a:pPr marL="0" indent="0">
              <a:lnSpc>
                <a:spcPct val="150000"/>
              </a:lnSpc>
              <a:buNone/>
            </a:pPr>
            <a:r>
              <a:rPr lang="es-ES" sz="2000" dirty="0" smtClean="0">
                <a:latin typeface="Arial"/>
                <a:cs typeface="Arial"/>
              </a:rPr>
              <a:t>3. Beneficios que otorga</a:t>
            </a:r>
          </a:p>
          <a:p>
            <a:pPr marL="0" indent="0">
              <a:lnSpc>
                <a:spcPct val="150000"/>
              </a:lnSpc>
              <a:buNone/>
            </a:pPr>
            <a:r>
              <a:rPr lang="es-ES" sz="2000" dirty="0" smtClean="0">
                <a:latin typeface="Arial"/>
                <a:cs typeface="Arial"/>
              </a:rPr>
              <a:t>4. Variantes a lo largo del tiempo</a:t>
            </a:r>
          </a:p>
          <a:p>
            <a:pPr>
              <a:lnSpc>
                <a:spcPct val="150000"/>
              </a:lnSpc>
            </a:pPr>
            <a:endParaRPr lang="es-ES" sz="2800" dirty="0"/>
          </a:p>
        </p:txBody>
      </p:sp>
    </p:spTree>
    <p:extLst>
      <p:ext uri="{BB962C8B-B14F-4D97-AF65-F5344CB8AC3E}">
        <p14:creationId xmlns:p14="http://schemas.microsoft.com/office/powerpoint/2010/main" val="4175940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CuadroTexto 3"/>
          <p:cNvSpPr txBox="1"/>
          <p:nvPr/>
        </p:nvSpPr>
        <p:spPr>
          <a:xfrm>
            <a:off x="795866" y="2700607"/>
            <a:ext cx="7569201" cy="3203954"/>
          </a:xfrm>
          <a:prstGeom prst="rect">
            <a:avLst/>
          </a:prstGeom>
          <a:noFill/>
        </p:spPr>
        <p:txBody>
          <a:bodyPr wrap="square" rtlCol="0">
            <a:spAutoFit/>
          </a:bodyPr>
          <a:lstStyle/>
          <a:p>
            <a:pPr>
              <a:lnSpc>
                <a:spcPct val="110000"/>
              </a:lnSpc>
            </a:pPr>
            <a:r>
              <a:rPr lang="es-MX" dirty="0">
                <a:latin typeface="Arial"/>
                <a:cs typeface="Arial"/>
              </a:rPr>
              <a:t>Asignación de recursos, por un periodo máximo de un año, a las instituciones del país para integrar a un investigador mexicano, con grado de doctor, residente en el extranjero (en el caso de Repatriación) o que quisiera incorporarse a un centro de investigación o universidad ubicada en una entidad distinta del Distrito Federal (en el caso de Retención). </a:t>
            </a:r>
            <a:endParaRPr lang="es-MX" dirty="0" smtClean="0">
              <a:latin typeface="Arial"/>
              <a:cs typeface="Arial"/>
            </a:endParaRPr>
          </a:p>
          <a:p>
            <a:pPr>
              <a:lnSpc>
                <a:spcPct val="110000"/>
              </a:lnSpc>
            </a:pPr>
            <a:endParaRPr lang="es-MX" dirty="0">
              <a:latin typeface="Arial"/>
              <a:cs typeface="Arial"/>
            </a:endParaRPr>
          </a:p>
          <a:p>
            <a:pPr>
              <a:lnSpc>
                <a:spcPct val="110000"/>
              </a:lnSpc>
            </a:pPr>
            <a:r>
              <a:rPr lang="es-MX" dirty="0">
                <a:latin typeface="Arial"/>
                <a:cs typeface="Arial"/>
              </a:rPr>
              <a:t>Al término de la estancia, las instituciones se comprometían a incorporar a los investigadores a su planta académica</a:t>
            </a:r>
          </a:p>
          <a:p>
            <a:endParaRPr lang="es-ES" sz="2400" dirty="0"/>
          </a:p>
        </p:txBody>
      </p:sp>
      <p:sp>
        <p:nvSpPr>
          <p:cNvPr id="2" name="Título 1"/>
          <p:cNvSpPr>
            <a:spLocks noGrp="1"/>
          </p:cNvSpPr>
          <p:nvPr>
            <p:ph type="title"/>
          </p:nvPr>
        </p:nvSpPr>
        <p:spPr>
          <a:xfrm>
            <a:off x="457199" y="200317"/>
            <a:ext cx="8229600" cy="1143000"/>
          </a:xfrm>
        </p:spPr>
        <p:txBody>
          <a:bodyPr>
            <a:normAutofit/>
          </a:bodyPr>
          <a:lstStyle/>
          <a:p>
            <a:r>
              <a:rPr lang="es-ES" sz="2200" dirty="0" smtClean="0">
                <a:solidFill>
                  <a:schemeClr val="accent2">
                    <a:lumMod val="75000"/>
                  </a:schemeClr>
                </a:solidFill>
                <a:latin typeface="Arial"/>
                <a:cs typeface="Arial"/>
              </a:rPr>
              <a:t>Surgimiento</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795866" y="1631195"/>
            <a:ext cx="7890933" cy="993209"/>
          </a:xfrm>
        </p:spPr>
        <p:txBody>
          <a:bodyPr>
            <a:noAutofit/>
          </a:bodyPr>
          <a:lstStyle/>
          <a:p>
            <a:pPr marL="0" indent="0">
              <a:buNone/>
            </a:pPr>
            <a:r>
              <a:rPr lang="es-MX" sz="2000" dirty="0" smtClean="0">
                <a:latin typeface="Arial"/>
                <a:cs typeface="Arial"/>
              </a:rPr>
              <a:t>1991: Se crea el “</a:t>
            </a:r>
            <a:r>
              <a:rPr lang="es-MX" sz="2000" dirty="0">
                <a:latin typeface="Arial"/>
                <a:cs typeface="Arial"/>
              </a:rPr>
              <a:t>Programa para Retener en México y Repatriar a los Investigadores Mexicanos”. </a:t>
            </a:r>
            <a:endParaRPr lang="es-MX" sz="2000" dirty="0" smtClean="0">
              <a:latin typeface="Arial"/>
              <a:cs typeface="Arial"/>
            </a:endParaRPr>
          </a:p>
          <a:p>
            <a:pPr marL="0" indent="0">
              <a:buNone/>
            </a:pPr>
            <a:endParaRPr lang="es-ES" sz="2000" dirty="0"/>
          </a:p>
        </p:txBody>
      </p:sp>
    </p:spTree>
    <p:extLst>
      <p:ext uri="{BB962C8B-B14F-4D97-AF65-F5344CB8AC3E}">
        <p14:creationId xmlns:p14="http://schemas.microsoft.com/office/powerpoint/2010/main" val="28023142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circle(in)">
                                      <p:cBhvr>
                                        <p:cTn id="19" dur="2000"/>
                                        <p:tgtEl>
                                          <p:spTgt spid="4">
                                            <p:txEl>
                                              <p:pRg st="0" end="0"/>
                                            </p:txEl>
                                          </p:spTgt>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circle(in)">
                                      <p:cBhvr>
                                        <p:cTn id="22"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allAtOnce"/>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ítulo 1"/>
          <p:cNvSpPr>
            <a:spLocks noGrp="1"/>
          </p:cNvSpPr>
          <p:nvPr>
            <p:ph type="title"/>
          </p:nvPr>
        </p:nvSpPr>
        <p:spPr>
          <a:xfrm>
            <a:off x="457199" y="344256"/>
            <a:ext cx="8229600" cy="858030"/>
          </a:xfrm>
        </p:spPr>
        <p:txBody>
          <a:bodyPr>
            <a:normAutofit/>
          </a:bodyPr>
          <a:lstStyle/>
          <a:p>
            <a:r>
              <a:rPr lang="es-ES" sz="2200" dirty="0" smtClean="0">
                <a:solidFill>
                  <a:schemeClr val="accent2">
                    <a:lumMod val="75000"/>
                  </a:schemeClr>
                </a:solidFill>
                <a:latin typeface="Arial"/>
                <a:cs typeface="Arial"/>
              </a:rPr>
              <a:t>Diagnóstico del problema</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921402" y="2274687"/>
            <a:ext cx="7956448" cy="1112030"/>
          </a:xfrm>
        </p:spPr>
        <p:txBody>
          <a:bodyPr>
            <a:normAutofit/>
          </a:bodyPr>
          <a:lstStyle/>
          <a:p>
            <a:pPr marL="0" indent="0">
              <a:buNone/>
            </a:pPr>
            <a:r>
              <a:rPr lang="es-MX" sz="1800" dirty="0" smtClean="0">
                <a:latin typeface="Arial"/>
                <a:cs typeface="Arial"/>
              </a:rPr>
              <a:t>El problema que se pretende resolver con la puesta en marcha del programa se ha transformado, como se puede constatar en el propio nombre:</a:t>
            </a:r>
          </a:p>
          <a:p>
            <a:pPr marL="0" indent="0">
              <a:buNone/>
            </a:pPr>
            <a:endParaRPr lang="es-MX" dirty="0">
              <a:latin typeface="Arial"/>
              <a:cs typeface="Arial"/>
            </a:endParaRPr>
          </a:p>
          <a:p>
            <a:endParaRPr lang="es-MX" dirty="0" smtClean="0">
              <a:latin typeface="Arial"/>
              <a:cs typeface="Arial"/>
            </a:endParaRPr>
          </a:p>
          <a:p>
            <a:endParaRPr lang="es-MX" dirty="0" smtClean="0"/>
          </a:p>
          <a:p>
            <a:endParaRPr lang="es-MX" dirty="0" smtClean="0">
              <a:cs typeface="Times New Roman"/>
            </a:endParaRPr>
          </a:p>
          <a:p>
            <a:endParaRPr lang="es-ES" dirty="0"/>
          </a:p>
        </p:txBody>
      </p:sp>
      <p:sp>
        <p:nvSpPr>
          <p:cNvPr id="4" name="CuadroTexto 3"/>
          <p:cNvSpPr txBox="1"/>
          <p:nvPr/>
        </p:nvSpPr>
        <p:spPr>
          <a:xfrm rot="10800000" flipV="1">
            <a:off x="921402" y="3643273"/>
            <a:ext cx="7744774" cy="923330"/>
          </a:xfrm>
          <a:prstGeom prst="rect">
            <a:avLst/>
          </a:prstGeom>
          <a:noFill/>
        </p:spPr>
        <p:txBody>
          <a:bodyPr wrap="square" rtlCol="0">
            <a:spAutoFit/>
          </a:bodyPr>
          <a:lstStyle/>
          <a:p>
            <a:r>
              <a:rPr lang="es-MX" dirty="0" smtClean="0">
                <a:latin typeface="Arial"/>
                <a:cs typeface="Arial"/>
              </a:rPr>
              <a:t>1991: Programa para </a:t>
            </a:r>
            <a:r>
              <a:rPr lang="es-MX" dirty="0" smtClean="0">
                <a:solidFill>
                  <a:schemeClr val="accent2">
                    <a:lumMod val="75000"/>
                  </a:schemeClr>
                </a:solidFill>
                <a:latin typeface="Arial"/>
                <a:cs typeface="Arial"/>
              </a:rPr>
              <a:t>Retener</a:t>
            </a:r>
            <a:r>
              <a:rPr lang="es-MX" dirty="0" smtClean="0">
                <a:latin typeface="Arial"/>
                <a:cs typeface="Arial"/>
              </a:rPr>
              <a:t> en México y </a:t>
            </a:r>
            <a:r>
              <a:rPr lang="es-MX" dirty="0" smtClean="0">
                <a:solidFill>
                  <a:schemeClr val="accent2">
                    <a:lumMod val="75000"/>
                  </a:schemeClr>
                </a:solidFill>
                <a:latin typeface="Arial"/>
                <a:cs typeface="Arial"/>
              </a:rPr>
              <a:t>Repatriar </a:t>
            </a:r>
            <a:r>
              <a:rPr lang="es-MX" dirty="0" smtClean="0">
                <a:latin typeface="Arial"/>
                <a:cs typeface="Arial"/>
              </a:rPr>
              <a:t>a los Investigadores Mexicanos </a:t>
            </a:r>
          </a:p>
          <a:p>
            <a:endParaRPr lang="es-MX" dirty="0" smtClean="0">
              <a:latin typeface="Arial"/>
              <a:cs typeface="Arial"/>
            </a:endParaRPr>
          </a:p>
        </p:txBody>
      </p:sp>
      <p:sp>
        <p:nvSpPr>
          <p:cNvPr id="5" name="CuadroTexto 4"/>
          <p:cNvSpPr txBox="1"/>
          <p:nvPr/>
        </p:nvSpPr>
        <p:spPr>
          <a:xfrm>
            <a:off x="921403" y="4648211"/>
            <a:ext cx="7765396" cy="1138773"/>
          </a:xfrm>
          <a:prstGeom prst="rect">
            <a:avLst/>
          </a:prstGeom>
          <a:noFill/>
        </p:spPr>
        <p:txBody>
          <a:bodyPr wrap="square" rtlCol="0">
            <a:spAutoFit/>
          </a:bodyPr>
          <a:lstStyle/>
          <a:p>
            <a:r>
              <a:rPr lang="es-MX" dirty="0" smtClean="0">
                <a:latin typeface="Arial"/>
                <a:cs typeface="Arial"/>
              </a:rPr>
              <a:t>2015: Programa de Apoyos Complementarios para la </a:t>
            </a:r>
            <a:r>
              <a:rPr lang="es-MX" dirty="0" smtClean="0">
                <a:solidFill>
                  <a:schemeClr val="accent2">
                    <a:lumMod val="75000"/>
                  </a:schemeClr>
                </a:solidFill>
                <a:latin typeface="Arial"/>
                <a:cs typeface="Arial"/>
              </a:rPr>
              <a:t>Consolidación Institucional de Grupos de Investigación.</a:t>
            </a:r>
          </a:p>
          <a:p>
            <a:endParaRPr lang="es-ES" sz="3200" dirty="0"/>
          </a:p>
        </p:txBody>
      </p:sp>
    </p:spTree>
    <p:extLst>
      <p:ext uri="{BB962C8B-B14F-4D97-AF65-F5344CB8AC3E}">
        <p14:creationId xmlns:p14="http://schemas.microsoft.com/office/powerpoint/2010/main" val="17501264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ONDO INTERIO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ítulo 1"/>
          <p:cNvSpPr>
            <a:spLocks noGrp="1"/>
          </p:cNvSpPr>
          <p:nvPr>
            <p:ph type="title"/>
          </p:nvPr>
        </p:nvSpPr>
        <p:spPr>
          <a:xfrm>
            <a:off x="685800" y="262125"/>
            <a:ext cx="7770813" cy="1077714"/>
          </a:xfrm>
        </p:spPr>
        <p:txBody>
          <a:bodyPr>
            <a:normAutofit/>
          </a:bodyPr>
          <a:lstStyle/>
          <a:p>
            <a:r>
              <a:rPr lang="es-MX" sz="2200" dirty="0" smtClean="0">
                <a:solidFill>
                  <a:schemeClr val="accent2">
                    <a:lumMod val="75000"/>
                  </a:schemeClr>
                </a:solidFill>
                <a:latin typeface="Arial"/>
                <a:cs typeface="Arial"/>
              </a:rPr>
              <a:t>Beneficios</a:t>
            </a:r>
            <a:endParaRPr lang="es-ES" sz="2200" dirty="0">
              <a:solidFill>
                <a:schemeClr val="accent2">
                  <a:lumMod val="75000"/>
                </a:schemeClr>
              </a:solidFill>
              <a:latin typeface="Arial"/>
              <a:cs typeface="Arial"/>
            </a:endParaRPr>
          </a:p>
        </p:txBody>
      </p:sp>
      <p:sp>
        <p:nvSpPr>
          <p:cNvPr id="3" name="Marcador de contenido 2"/>
          <p:cNvSpPr>
            <a:spLocks noGrp="1"/>
          </p:cNvSpPr>
          <p:nvPr>
            <p:ph idx="1"/>
          </p:nvPr>
        </p:nvSpPr>
        <p:spPr>
          <a:xfrm>
            <a:off x="685800" y="2624667"/>
            <a:ext cx="7770813" cy="4410775"/>
          </a:xfrm>
        </p:spPr>
        <p:txBody>
          <a:bodyPr>
            <a:noAutofit/>
          </a:bodyPr>
          <a:lstStyle/>
          <a:p>
            <a:pPr marL="0" indent="0">
              <a:lnSpc>
                <a:spcPct val="120000"/>
              </a:lnSpc>
              <a:buNone/>
            </a:pPr>
            <a:r>
              <a:rPr lang="es-MX" sz="1800" dirty="0">
                <a:latin typeface="Arial"/>
                <a:cs typeface="Arial"/>
              </a:rPr>
              <a:t>R</a:t>
            </a:r>
            <a:r>
              <a:rPr lang="es-MX" sz="1800" dirty="0" smtClean="0">
                <a:latin typeface="Arial"/>
                <a:cs typeface="Arial"/>
              </a:rPr>
              <a:t>ecursos </a:t>
            </a:r>
            <a:r>
              <a:rPr lang="es-MX" sz="1800" dirty="0">
                <a:latin typeface="Arial"/>
                <a:cs typeface="Arial"/>
              </a:rPr>
              <a:t>humanos altamente </a:t>
            </a:r>
            <a:r>
              <a:rPr lang="es-MX" sz="1800" dirty="0" smtClean="0">
                <a:latin typeface="Arial"/>
                <a:cs typeface="Arial"/>
              </a:rPr>
              <a:t>capacitados: prioritarios </a:t>
            </a:r>
            <a:r>
              <a:rPr lang="es-MX" sz="1800" dirty="0">
                <a:latin typeface="Arial"/>
                <a:cs typeface="Arial"/>
              </a:rPr>
              <a:t>para el desarrollo científico, tecnológico y de innovación en los sectores público, privado, social y académico; sólo mediante ellos se puede impulsar una sociedad y una economía basadas en el conocimiento, que promueva el desarrollo del país y el bienestar de la población. </a:t>
            </a:r>
            <a:endParaRPr lang="es-MX" sz="1800" dirty="0" smtClean="0">
              <a:latin typeface="Arial"/>
              <a:cs typeface="Arial"/>
            </a:endParaRPr>
          </a:p>
          <a:p>
            <a:pPr marL="0" indent="0">
              <a:lnSpc>
                <a:spcPct val="120000"/>
              </a:lnSpc>
              <a:buNone/>
            </a:pPr>
            <a:r>
              <a:rPr lang="es-MX" sz="1800" b="1" dirty="0">
                <a:latin typeface="Arial"/>
                <a:cs typeface="Arial"/>
              </a:rPr>
              <a:t>S</a:t>
            </a:r>
            <a:r>
              <a:rPr lang="es-MX" sz="1800" b="1" dirty="0" smtClean="0">
                <a:latin typeface="Arial"/>
                <a:cs typeface="Arial"/>
              </a:rPr>
              <a:t>e </a:t>
            </a:r>
            <a:r>
              <a:rPr lang="es-MX" sz="1800" b="1" dirty="0">
                <a:latin typeface="Arial"/>
                <a:cs typeface="Arial"/>
              </a:rPr>
              <a:t>propicia un </a:t>
            </a:r>
            <a:r>
              <a:rPr lang="es-MX" sz="1800" b="1" dirty="0">
                <a:solidFill>
                  <a:schemeClr val="accent2">
                    <a:lumMod val="75000"/>
                  </a:schemeClr>
                </a:solidFill>
                <a:latin typeface="Arial"/>
                <a:cs typeface="Arial"/>
              </a:rPr>
              <a:t>flujo global de conocimientos y puentes de colaboración </a:t>
            </a:r>
            <a:r>
              <a:rPr lang="es-MX" sz="1800" b="1" dirty="0">
                <a:latin typeface="Arial"/>
                <a:cs typeface="Arial"/>
              </a:rPr>
              <a:t>con instancias locales, nacionales e internacionales</a:t>
            </a:r>
            <a:r>
              <a:rPr lang="es-ES_tradnl" sz="1800" dirty="0">
                <a:latin typeface="Arial"/>
                <a:cs typeface="Arial"/>
              </a:rPr>
              <a:t> </a:t>
            </a:r>
            <a:endParaRPr lang="es-MX" sz="1800" dirty="0" smtClean="0">
              <a:latin typeface="Arial"/>
              <a:cs typeface="Arial"/>
            </a:endParaRPr>
          </a:p>
          <a:p>
            <a:pPr marL="0" indent="0">
              <a:buNone/>
            </a:pPr>
            <a:endParaRPr lang="es-ES" sz="2800" dirty="0"/>
          </a:p>
        </p:txBody>
      </p:sp>
    </p:spTree>
    <p:extLst>
      <p:ext uri="{BB962C8B-B14F-4D97-AF65-F5344CB8AC3E}">
        <p14:creationId xmlns:p14="http://schemas.microsoft.com/office/powerpoint/2010/main" val="90380938"/>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8964</TotalTime>
  <Words>2603</Words>
  <Application>Microsoft Office PowerPoint</Application>
  <PresentationFormat>Presentación en pantalla (4:3)</PresentationFormat>
  <Paragraphs>142</Paragraphs>
  <Slides>33</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33</vt:i4>
      </vt:variant>
    </vt:vector>
  </HeadingPairs>
  <TitlesOfParts>
    <vt:vector size="38" baseType="lpstr">
      <vt:lpstr>Arial</vt:lpstr>
      <vt:lpstr>Calibri</vt:lpstr>
      <vt:lpstr>Times New Roman</vt:lpstr>
      <vt:lpstr>Wingdings</vt:lpstr>
      <vt:lpstr>Tema de Office</vt:lpstr>
      <vt:lpstr>Análisis de Factibilidad  para la Evaluación de Impacto de las  Repatriaciones y Retenciones, en el marco del  Programa de Apoyos Complementarios para la  Consolidación Institucional de  Grupos de Investigación del CONACYT    </vt:lpstr>
      <vt:lpstr>Presentación de PowerPoint</vt:lpstr>
      <vt:lpstr>Presentación de PowerPoint</vt:lpstr>
      <vt:lpstr>Documentos revisados para el análisis de factibilidad</vt:lpstr>
      <vt:lpstr>Contenido</vt:lpstr>
      <vt:lpstr>Antecedentes del programa</vt:lpstr>
      <vt:lpstr>Surgimiento</vt:lpstr>
      <vt:lpstr>Diagnóstico del problema</vt:lpstr>
      <vt:lpstr>Beneficios</vt:lpstr>
      <vt:lpstr>Variantes a lo largo del tiempo</vt:lpstr>
      <vt:lpstr>Primera evaluación integral</vt:lpstr>
      <vt:lpstr>Diagnóstico en la primera década</vt:lpstr>
      <vt:lpstr>Recomendaciones del primer diagnóstico</vt:lpstr>
      <vt:lpstr>Presentación de PowerPoint</vt:lpstr>
      <vt:lpstr>Presentación de PowerPoint</vt:lpstr>
      <vt:lpstr>Presentación de PowerPoint</vt:lpstr>
      <vt:lpstr>Presentación de PowerPoint</vt:lpstr>
      <vt:lpstr>Diseño de la intervención</vt:lpstr>
      <vt:lpstr>Área de atención</vt:lpstr>
      <vt:lpstr>Población objetivo</vt:lpstr>
      <vt:lpstr>Cobertura</vt:lpstr>
      <vt:lpstr>Mecanismos de focalización</vt:lpstr>
      <vt:lpstr>Procesos de selección de beneficiarios</vt:lpstr>
      <vt:lpstr>Apoyos</vt:lpstr>
      <vt:lpstr>Objetivos</vt:lpstr>
      <vt:lpstr>Razones para realizar la evaluación</vt:lpstr>
      <vt:lpstr>Objetivo general</vt:lpstr>
      <vt:lpstr>Objetivos específicos</vt:lpstr>
      <vt:lpstr>Presentación de PowerPoint</vt:lpstr>
      <vt:lpstr>Información disponible y fuentes</vt:lpstr>
      <vt:lpstr> Metodología aplicable</vt:lpstr>
      <vt:lpstr>Presentación de PowerPoint</vt:lpstr>
      <vt:lpstr>CONCLUSIONES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de Factibilidad para la Evaluación de Impacto de las  Repatriaciones y Retenciones del CONACYT, en el marco del Programa de Apoyos Complementarios para la Consolidación Institucional de Grupos de Investigación</dc:title>
  <dc:creator>Eva Salgado</dc:creator>
  <cp:lastModifiedBy>ameyen@ciesas.edu.mx</cp:lastModifiedBy>
  <cp:revision>77</cp:revision>
  <dcterms:created xsi:type="dcterms:W3CDTF">2015-11-11T04:01:37Z</dcterms:created>
  <dcterms:modified xsi:type="dcterms:W3CDTF">2015-12-03T16:29:13Z</dcterms:modified>
</cp:coreProperties>
</file>